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0" r:id="rId3"/>
    <p:sldId id="420" r:id="rId4"/>
    <p:sldId id="426" r:id="rId5"/>
    <p:sldId id="403" r:id="rId6"/>
    <p:sldId id="404" r:id="rId7"/>
    <p:sldId id="418" r:id="rId8"/>
    <p:sldId id="411" r:id="rId9"/>
    <p:sldId id="413" r:id="rId10"/>
    <p:sldId id="415" r:id="rId11"/>
    <p:sldId id="414" r:id="rId12"/>
    <p:sldId id="406" r:id="rId13"/>
    <p:sldId id="416" r:id="rId14"/>
    <p:sldId id="412" r:id="rId15"/>
    <p:sldId id="407" r:id="rId16"/>
    <p:sldId id="409" r:id="rId17"/>
    <p:sldId id="423" r:id="rId18"/>
    <p:sldId id="424" r:id="rId19"/>
    <p:sldId id="425" r:id="rId20"/>
    <p:sldId id="421" r:id="rId21"/>
    <p:sldId id="401" r:id="rId22"/>
  </p:sldIdLst>
  <p:sldSz cx="9144000" cy="6858000" type="screen4x3"/>
  <p:notesSz cx="6797675" cy="9926638"/>
  <p:custShowLst>
    <p:custShow name="Custom Show 1" id="0">
      <p:sldLst/>
    </p:custShow>
  </p:custShowLst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8000"/>
    <a:srgbClr val="000000"/>
    <a:srgbClr val="FFCC66"/>
    <a:srgbClr val="FEE99A"/>
    <a:srgbClr val="FEEDB0"/>
    <a:srgbClr val="FDE487"/>
    <a:srgbClr val="00CC00"/>
    <a:srgbClr val="9933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68" autoAdjust="0"/>
    <p:restoredTop sz="98682" autoAdjust="0"/>
  </p:normalViewPr>
  <p:slideViewPr>
    <p:cSldViewPr>
      <p:cViewPr>
        <p:scale>
          <a:sx n="90" d="100"/>
          <a:sy n="90" d="100"/>
        </p:scale>
        <p:origin x="-1140" y="-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2796" y="-96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C01CA1B-59AF-4583-8CC3-4EFA37C957E9}" type="datetimeFigureOut">
              <a:rPr lang="it-IT"/>
              <a:pPr>
                <a:defRPr/>
              </a:pPr>
              <a:t>16/04/2013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3022893-7963-44FB-A33B-B8F996C0DD7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917232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0771FAC-05AE-489F-A096-392FD441B530}" type="datetimeFigureOut">
              <a:rPr lang="it-IT"/>
              <a:pPr>
                <a:defRPr/>
              </a:pPr>
              <a:t>16/04/2013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it-I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ED6F738-5558-40F4-89ED-71F02951B85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40620917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/>
          <p:nvPr userDrawn="1"/>
        </p:nvSpPr>
        <p:spPr>
          <a:xfrm>
            <a:off x="0" y="6076950"/>
            <a:ext cx="9144000" cy="781050"/>
          </a:xfrm>
          <a:prstGeom prst="rect">
            <a:avLst/>
          </a:prstGeom>
          <a:solidFill>
            <a:srgbClr val="FFCC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pic>
        <p:nvPicPr>
          <p:cNvPr id="3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15888"/>
            <a:ext cx="1809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sellaDiTesto 19"/>
          <p:cNvSpPr txBox="1">
            <a:spLocks noChangeArrowheads="1"/>
          </p:cNvSpPr>
          <p:nvPr userDrawn="1"/>
        </p:nvSpPr>
        <p:spPr bwMode="auto">
          <a:xfrm>
            <a:off x="250825" y="6308725"/>
            <a:ext cx="51847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  <a:cs typeface="+mn-cs"/>
              </a:rPr>
              <a:t>www.lavoro.gov.it – www.integrazionemigranti.gov.it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96151-E39B-42CC-B65D-1601C6A95B3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5CA38-6BA7-4F13-9147-24F1E62E6F6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 userDrawn="1"/>
        </p:nvSpPr>
        <p:spPr>
          <a:xfrm>
            <a:off x="0" y="0"/>
            <a:ext cx="971550" cy="6858000"/>
          </a:xfrm>
          <a:prstGeom prst="rect">
            <a:avLst/>
          </a:prstGeom>
          <a:solidFill>
            <a:srgbClr val="FFCC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787D1-402C-4A68-9DA5-9B5A468DB81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46E26-14EF-4F84-9225-0AE1ABD743E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30D05-1644-4746-854A-53BB75EC9D6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B6517-54ED-4907-9A09-0B9814AF55F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67677-0D8B-4C02-B2F6-BB361BBEE1F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692EE-AC21-44B8-9D0A-4B11F10230A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F7683-2CBA-4873-9B84-D4E4E5A311F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it-IT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872975B-6701-4DEB-93E1-257F015B727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tegrazionemigranti.gov.it/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613" y="620713"/>
            <a:ext cx="1885950" cy="148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2524125" y="5000625"/>
            <a:ext cx="4986338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sz="1600" b="1">
              <a:latin typeface="Garamond" pitchFamily="18" charset="0"/>
            </a:endParaRPr>
          </a:p>
          <a:p>
            <a:pPr algn="ctr"/>
            <a:endParaRPr lang="en-US" sz="1600">
              <a:latin typeface="Garamond" pitchFamily="18" charset="0"/>
            </a:endParaRPr>
          </a:p>
          <a:p>
            <a:pPr algn="ctr"/>
            <a:r>
              <a:rPr lang="en-US" sz="1600">
                <a:latin typeface="Garamond" pitchFamily="18" charset="0"/>
              </a:rPr>
              <a:t>General Directorate for Immigration and Integration Policies</a:t>
            </a:r>
          </a:p>
          <a:p>
            <a:pPr algn="ctr"/>
            <a:r>
              <a:rPr lang="en-US" sz="1600">
                <a:latin typeface="Garamond" pitchFamily="18" charset="0"/>
              </a:rPr>
              <a:t>Unit IV - “Unaccompanied Minors and Integration Policies”</a:t>
            </a:r>
          </a:p>
        </p:txBody>
      </p:sp>
      <p:sp>
        <p:nvSpPr>
          <p:cNvPr id="15363" name="TextBox 5"/>
          <p:cNvSpPr txBox="1">
            <a:spLocks noChangeArrowheads="1"/>
          </p:cNvSpPr>
          <p:nvPr/>
        </p:nvSpPr>
        <p:spPr bwMode="auto">
          <a:xfrm>
            <a:off x="928688" y="2428875"/>
            <a:ext cx="8215312" cy="268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zh-CN" sz="1600" b="1" dirty="0">
                <a:latin typeface="Garamond" pitchFamily="18" charset="0"/>
                <a:ea typeface="Arial Unicode MS"/>
                <a:cs typeface="Arial Unicode MS"/>
              </a:rPr>
              <a:t>REVIEWING RECEPTION MEASURES FOR THE INTEGRATION </a:t>
            </a:r>
          </a:p>
          <a:p>
            <a:pPr algn="ctr"/>
            <a:r>
              <a:rPr lang="en-GB" altLang="zh-CN" sz="1600" b="1" dirty="0">
                <a:latin typeface="Garamond" pitchFamily="18" charset="0"/>
                <a:ea typeface="Arial Unicode MS"/>
                <a:cs typeface="Arial Unicode MS"/>
              </a:rPr>
              <a:t>OF LEGAL IMMIGRANTS IN THE EUROPEAN UNION</a:t>
            </a:r>
          </a:p>
          <a:p>
            <a:pPr algn="ctr"/>
            <a:r>
              <a:rPr lang="en-GB" altLang="zh-CN" sz="1600" b="1" dirty="0">
                <a:latin typeface="Garamond" pitchFamily="18" charset="0"/>
                <a:ea typeface="Arial Unicode MS"/>
                <a:cs typeface="Arial Unicode MS"/>
              </a:rPr>
              <a:t> </a:t>
            </a:r>
          </a:p>
          <a:p>
            <a:pPr algn="ctr"/>
            <a:endParaRPr lang="en-GB" altLang="zh-CN" sz="1600" b="1" dirty="0">
              <a:latin typeface="Garamond" pitchFamily="18" charset="0"/>
              <a:ea typeface="Arial Unicode MS"/>
              <a:cs typeface="Arial Unicode MS"/>
            </a:endParaRPr>
          </a:p>
          <a:p>
            <a:pPr algn="ctr"/>
            <a:r>
              <a:rPr lang="en-GB" altLang="zh-CN" sz="2400" b="1" dirty="0">
                <a:solidFill>
                  <a:srgbClr val="002060"/>
                </a:solidFill>
                <a:latin typeface="Garamond" pitchFamily="18" charset="0"/>
                <a:ea typeface="Arial Unicode MS"/>
                <a:cs typeface="Arial Unicode MS"/>
              </a:rPr>
              <a:t>‘Professional </a:t>
            </a:r>
            <a:r>
              <a:rPr lang="en-GB" altLang="zh-CN" sz="2400" b="1" dirty="0" smtClean="0">
                <a:solidFill>
                  <a:srgbClr val="002060"/>
                </a:solidFill>
                <a:latin typeface="Garamond" pitchFamily="18" charset="0"/>
                <a:ea typeface="Arial Unicode MS"/>
                <a:cs typeface="Arial Unicode MS"/>
              </a:rPr>
              <a:t>integration of migrants </a:t>
            </a:r>
            <a:r>
              <a:rPr lang="en-GB" altLang="zh-CN" sz="2400" b="1" dirty="0">
                <a:solidFill>
                  <a:srgbClr val="002060"/>
                </a:solidFill>
                <a:latin typeface="Garamond" pitchFamily="18" charset="0"/>
                <a:ea typeface="Arial Unicode MS"/>
                <a:cs typeface="Arial Unicode MS"/>
              </a:rPr>
              <a:t>in Italy’</a:t>
            </a:r>
          </a:p>
          <a:p>
            <a:pPr algn="ctr"/>
            <a:endParaRPr lang="en-GB" altLang="zh-CN" sz="1600" dirty="0">
              <a:latin typeface="Garamond" pitchFamily="18" charset="0"/>
              <a:ea typeface="Arial Unicode MS"/>
              <a:cs typeface="Arial Unicode MS"/>
            </a:endParaRPr>
          </a:p>
          <a:p>
            <a:pPr algn="ctr"/>
            <a:r>
              <a:rPr lang="nl-NL" altLang="zh-CN" sz="1600" dirty="0">
                <a:latin typeface="Garamond" pitchFamily="18" charset="0"/>
                <a:ea typeface="Arial Unicode MS"/>
                <a:cs typeface="Arial Unicode MS"/>
              </a:rPr>
              <a:t>Paris, </a:t>
            </a:r>
            <a:r>
              <a:rPr lang="en-GB" altLang="zh-CN" sz="1600" dirty="0" smtClean="0">
                <a:latin typeface="Garamond" pitchFamily="18" charset="0"/>
                <a:ea typeface="Arial Unicode MS"/>
                <a:cs typeface="Arial Unicode MS"/>
              </a:rPr>
              <a:t>18th </a:t>
            </a:r>
            <a:r>
              <a:rPr lang="en-GB" altLang="zh-CN" sz="1600" dirty="0">
                <a:latin typeface="Garamond" pitchFamily="18" charset="0"/>
                <a:ea typeface="Arial Unicode MS"/>
                <a:cs typeface="Arial Unicode MS"/>
              </a:rPr>
              <a:t>April 2013</a:t>
            </a:r>
          </a:p>
          <a:p>
            <a:pPr algn="ctr"/>
            <a:endParaRPr lang="en-GB" altLang="zh-CN" sz="1600" dirty="0">
              <a:latin typeface="Garamond" pitchFamily="18" charset="0"/>
              <a:ea typeface="Arial Unicode MS"/>
              <a:cs typeface="Arial Unicode MS"/>
            </a:endParaRPr>
          </a:p>
          <a:p>
            <a:pPr algn="ctr"/>
            <a:endParaRPr lang="en-GB" altLang="zh-CN" sz="1600" dirty="0">
              <a:latin typeface="Garamond" pitchFamily="18" charset="0"/>
              <a:ea typeface="Arial Unicode MS"/>
              <a:cs typeface="Arial Unicode MS"/>
            </a:endParaRPr>
          </a:p>
          <a:p>
            <a:pPr algn="ctr"/>
            <a:r>
              <a:rPr lang="en-GB" altLang="zh-CN" b="1" dirty="0" smtClean="0">
                <a:solidFill>
                  <a:srgbClr val="002060"/>
                </a:solidFill>
                <a:latin typeface="Garamond" pitchFamily="18" charset="0"/>
                <a:ea typeface="Arial Unicode MS"/>
                <a:cs typeface="Arial Unicode MS"/>
              </a:rPr>
              <a:t>Francesca </a:t>
            </a:r>
            <a:r>
              <a:rPr lang="en-GB" altLang="zh-CN" b="1" dirty="0" err="1" smtClean="0">
                <a:solidFill>
                  <a:srgbClr val="002060"/>
                </a:solidFill>
                <a:latin typeface="Garamond" pitchFamily="18" charset="0"/>
                <a:ea typeface="Arial Unicode MS"/>
                <a:cs typeface="Arial Unicode MS"/>
              </a:rPr>
              <a:t>Biondi</a:t>
            </a:r>
            <a:r>
              <a:rPr lang="en-GB" altLang="zh-CN" b="1" dirty="0" smtClean="0">
                <a:solidFill>
                  <a:srgbClr val="002060"/>
                </a:solidFill>
                <a:latin typeface="Garamond" pitchFamily="18" charset="0"/>
                <a:ea typeface="Arial Unicode MS"/>
                <a:cs typeface="Arial Unicode MS"/>
              </a:rPr>
              <a:t> Dal Monte</a:t>
            </a:r>
            <a:endParaRPr lang="en-GB" altLang="zh-CN" b="1" dirty="0">
              <a:solidFill>
                <a:srgbClr val="002060"/>
              </a:solidFill>
              <a:latin typeface="Garamond" pitchFamily="18" charset="0"/>
              <a:ea typeface="Arial Unicode MS"/>
              <a:cs typeface="Arial Unicode MS"/>
            </a:endParaRP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0" y="30432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pic>
        <p:nvPicPr>
          <p:cNvPr id="15365" name="Immagine 2" descr="•il_nuovapall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765175"/>
            <a:ext cx="216376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000250" y="1052513"/>
            <a:ext cx="67691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4" name="TextBox 3"/>
          <p:cNvSpPr txBox="1">
            <a:spLocks noChangeArrowheads="1"/>
          </p:cNvSpPr>
          <p:nvPr/>
        </p:nvSpPr>
        <p:spPr bwMode="auto">
          <a:xfrm>
            <a:off x="2071688" y="285750"/>
            <a:ext cx="673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8000"/>
                </a:solidFill>
                <a:latin typeface="Garamond" pitchFamily="18" charset="0"/>
                <a:ea typeface="MS PGothic" pitchFamily="34" charset="-128"/>
              </a:rPr>
              <a:t>4. The web site on integration. </a:t>
            </a:r>
            <a:r>
              <a:rPr lang="en-US" sz="2400" b="1" dirty="0" err="1">
                <a:solidFill>
                  <a:srgbClr val="008000"/>
                </a:solidFill>
                <a:latin typeface="Garamond" pitchFamily="18" charset="0"/>
                <a:ea typeface="MS PGothic" pitchFamily="34" charset="-128"/>
              </a:rPr>
              <a:t>Labour</a:t>
            </a:r>
            <a:r>
              <a:rPr lang="en-US" sz="2400" b="1" dirty="0">
                <a:solidFill>
                  <a:srgbClr val="008000"/>
                </a:solidFill>
                <a:latin typeface="Garamond" pitchFamily="18" charset="0"/>
                <a:ea typeface="MS PGothic" pitchFamily="34" charset="-128"/>
              </a:rPr>
              <a:t> area</a:t>
            </a:r>
            <a:endParaRPr lang="it-IT" sz="2400" b="1" dirty="0">
              <a:solidFill>
                <a:srgbClr val="008000"/>
              </a:solidFill>
              <a:latin typeface="Garamond" pitchFamily="18" charset="0"/>
              <a:ea typeface="MS PGothic" pitchFamily="34" charset="-128"/>
            </a:endParaRPr>
          </a:p>
        </p:txBody>
      </p:sp>
      <p:pic>
        <p:nvPicPr>
          <p:cNvPr id="23555" name="Immagine 6" descr="schermo 1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413" y="1196975"/>
            <a:ext cx="6265862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vale 9"/>
          <p:cNvSpPr/>
          <p:nvPr/>
        </p:nvSpPr>
        <p:spPr>
          <a:xfrm>
            <a:off x="2484438" y="1916113"/>
            <a:ext cx="1800225" cy="230505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schemeClr val="tx1"/>
              </a:solidFill>
            </a:endParaRPr>
          </a:p>
        </p:txBody>
      </p:sp>
      <p:sp>
        <p:nvSpPr>
          <p:cNvPr id="23557" name="CasellaDiTesto 5"/>
          <p:cNvSpPr txBox="1">
            <a:spLocks noChangeArrowheads="1"/>
          </p:cNvSpPr>
          <p:nvPr/>
        </p:nvSpPr>
        <p:spPr bwMode="auto">
          <a:xfrm>
            <a:off x="107950" y="1514475"/>
            <a:ext cx="2447925" cy="534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Garamond" pitchFamily="18" charset="0"/>
              </a:rPr>
              <a:t>Sections in </a:t>
            </a:r>
            <a:r>
              <a:rPr lang="en-US" b="1" dirty="0" err="1">
                <a:latin typeface="Garamond" pitchFamily="18" charset="0"/>
              </a:rPr>
              <a:t>Labour</a:t>
            </a:r>
            <a:r>
              <a:rPr lang="en-US" b="1" dirty="0">
                <a:latin typeface="Garamond" pitchFamily="18" charset="0"/>
              </a:rPr>
              <a:t> Area </a:t>
            </a:r>
            <a:r>
              <a:rPr lang="en-US" dirty="0">
                <a:latin typeface="Garamond" pitchFamily="18" charset="0"/>
              </a:rPr>
              <a:t>(Supply-Demand Match, Professional Training, Personal Services, Re-employment, Access to Credit, Intercultural Mediation, etc.)</a:t>
            </a:r>
          </a:p>
          <a:p>
            <a:endParaRPr lang="en-US" dirty="0">
              <a:latin typeface="Garamond" pitchFamily="18" charset="0"/>
            </a:endParaRPr>
          </a:p>
          <a:p>
            <a:r>
              <a:rPr lang="en-US" sz="1600" dirty="0">
                <a:latin typeface="Garamond" pitchFamily="18" charset="0"/>
              </a:rPr>
              <a:t>Diversified navigation paths for workers and employers.</a:t>
            </a:r>
          </a:p>
          <a:p>
            <a:endParaRPr lang="en-US" sz="1600" dirty="0">
              <a:latin typeface="Garamond" pitchFamily="18" charset="0"/>
            </a:endParaRPr>
          </a:p>
          <a:p>
            <a:r>
              <a:rPr lang="en-US" sz="1600" dirty="0">
                <a:latin typeface="Garamond" pitchFamily="18" charset="0"/>
              </a:rPr>
              <a:t>Geo-referenced mapping of over </a:t>
            </a:r>
            <a:r>
              <a:rPr lang="en-US" sz="1600" b="1" dirty="0">
                <a:latin typeface="Garamond" pitchFamily="18" charset="0"/>
              </a:rPr>
              <a:t>4,500 socio-working integration  services</a:t>
            </a:r>
            <a:r>
              <a:rPr lang="en-US" sz="1600" dirty="0">
                <a:latin typeface="Garamond" pitchFamily="18" charset="0"/>
              </a:rPr>
              <a:t> </a:t>
            </a:r>
          </a:p>
          <a:p>
            <a:endParaRPr lang="en-US" sz="1600" dirty="0">
              <a:latin typeface="Garamond" pitchFamily="18" charset="0"/>
            </a:endParaRPr>
          </a:p>
          <a:p>
            <a:endParaRPr lang="en-US" sz="1600" dirty="0">
              <a:latin typeface="Garamond" pitchFamily="18" charset="0"/>
            </a:endParaRPr>
          </a:p>
          <a:p>
            <a:endParaRPr lang="en-US" dirty="0">
              <a:latin typeface="Garamond" pitchFamily="18" charset="0"/>
            </a:endParaRPr>
          </a:p>
          <a:p>
            <a:endParaRPr lang="en-US" dirty="0">
              <a:latin typeface="Garamond" pitchFamily="18" charset="0"/>
            </a:endParaRPr>
          </a:p>
          <a:p>
            <a:endParaRPr lang="en-US" dirty="0">
              <a:latin typeface="Garamond" pitchFamily="18" charset="0"/>
            </a:endParaRPr>
          </a:p>
        </p:txBody>
      </p:sp>
      <p:cxnSp>
        <p:nvCxnSpPr>
          <p:cNvPr id="11" name="Connettore 2 10"/>
          <p:cNvCxnSpPr/>
          <p:nvPr/>
        </p:nvCxnSpPr>
        <p:spPr>
          <a:xfrm>
            <a:off x="1979613" y="2420938"/>
            <a:ext cx="504825" cy="215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000250" y="1052513"/>
            <a:ext cx="67691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78" name="TextBox 3"/>
          <p:cNvSpPr txBox="1">
            <a:spLocks noChangeArrowheads="1"/>
          </p:cNvSpPr>
          <p:nvPr/>
        </p:nvSpPr>
        <p:spPr bwMode="auto">
          <a:xfrm>
            <a:off x="2071688" y="285750"/>
            <a:ext cx="673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8000"/>
                </a:solidFill>
                <a:latin typeface="Garamond" pitchFamily="18" charset="0"/>
                <a:ea typeface="MS PGothic" pitchFamily="34" charset="-128"/>
              </a:rPr>
              <a:t>4. The web site on integration. </a:t>
            </a:r>
            <a:r>
              <a:rPr lang="en-US" sz="2400" b="1" dirty="0" err="1">
                <a:solidFill>
                  <a:srgbClr val="008000"/>
                </a:solidFill>
                <a:latin typeface="Garamond" pitchFamily="18" charset="0"/>
                <a:ea typeface="MS PGothic" pitchFamily="34" charset="-128"/>
              </a:rPr>
              <a:t>Labour</a:t>
            </a:r>
            <a:r>
              <a:rPr lang="en-US" sz="2400" b="1" dirty="0">
                <a:solidFill>
                  <a:srgbClr val="008000"/>
                </a:solidFill>
                <a:latin typeface="Garamond" pitchFamily="18" charset="0"/>
                <a:ea typeface="MS PGothic" pitchFamily="34" charset="-128"/>
              </a:rPr>
              <a:t> area</a:t>
            </a:r>
            <a:endParaRPr lang="it-IT" sz="2400" b="1" dirty="0">
              <a:solidFill>
                <a:srgbClr val="008000"/>
              </a:solidFill>
              <a:latin typeface="Garamond" pitchFamily="18" charset="0"/>
              <a:ea typeface="MS PGothic" pitchFamily="34" charset="-128"/>
            </a:endParaRPr>
          </a:p>
        </p:txBody>
      </p:sp>
      <p:pic>
        <p:nvPicPr>
          <p:cNvPr id="24579" name="Immagine 6" descr="schermo 2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050" y="1268413"/>
            <a:ext cx="6519863" cy="466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CasellaDiTesto 8"/>
          <p:cNvSpPr txBox="1">
            <a:spLocks noChangeArrowheads="1"/>
          </p:cNvSpPr>
          <p:nvPr/>
        </p:nvSpPr>
        <p:spPr bwMode="auto">
          <a:xfrm>
            <a:off x="250825" y="1916113"/>
            <a:ext cx="1657350" cy="369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Garamond" pitchFamily="18" charset="0"/>
              </a:rPr>
              <a:t>Example: work orientation</a:t>
            </a:r>
          </a:p>
          <a:p>
            <a:endParaRPr lang="en-US" dirty="0">
              <a:latin typeface="Garamond" pitchFamily="18" charset="0"/>
            </a:endParaRPr>
          </a:p>
          <a:p>
            <a:endParaRPr lang="en-US" dirty="0">
              <a:latin typeface="Garamond" pitchFamily="18" charset="0"/>
            </a:endParaRPr>
          </a:p>
          <a:p>
            <a:r>
              <a:rPr lang="en-US" dirty="0">
                <a:latin typeface="Garamond" pitchFamily="18" charset="0"/>
              </a:rPr>
              <a:t>Type of services in this section</a:t>
            </a:r>
          </a:p>
          <a:p>
            <a:endParaRPr lang="en-US" dirty="0">
              <a:latin typeface="Garamond" pitchFamily="18" charset="0"/>
            </a:endParaRPr>
          </a:p>
          <a:p>
            <a:endParaRPr lang="en-US" dirty="0">
              <a:latin typeface="Garamond" pitchFamily="18" charset="0"/>
            </a:endParaRPr>
          </a:p>
          <a:p>
            <a:r>
              <a:rPr lang="en-US" dirty="0">
                <a:latin typeface="Garamond" pitchFamily="18" charset="0"/>
              </a:rPr>
              <a:t>Services on the territory (Italian Regions)</a:t>
            </a:r>
          </a:p>
          <a:p>
            <a:endParaRPr lang="en-US" dirty="0">
              <a:latin typeface="Garamond" pitchFamily="18" charset="0"/>
            </a:endParaRPr>
          </a:p>
          <a:p>
            <a:r>
              <a:rPr lang="en-US" dirty="0">
                <a:latin typeface="Garamond" pitchFamily="18" charset="0"/>
              </a:rPr>
              <a:t>List </a:t>
            </a:r>
          </a:p>
        </p:txBody>
      </p:sp>
      <p:sp>
        <p:nvSpPr>
          <p:cNvPr id="10" name="Ovale 9"/>
          <p:cNvSpPr/>
          <p:nvPr/>
        </p:nvSpPr>
        <p:spPr>
          <a:xfrm>
            <a:off x="1908175" y="1412875"/>
            <a:ext cx="2087563" cy="201612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schemeClr val="tx1"/>
              </a:solidFill>
            </a:endParaRPr>
          </a:p>
        </p:txBody>
      </p:sp>
      <p:sp>
        <p:nvSpPr>
          <p:cNvPr id="11" name="Ovale 10"/>
          <p:cNvSpPr/>
          <p:nvPr/>
        </p:nvSpPr>
        <p:spPr>
          <a:xfrm>
            <a:off x="5867400" y="1412875"/>
            <a:ext cx="2449513" cy="338455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schemeClr val="tx1"/>
              </a:solidFill>
            </a:endParaRPr>
          </a:p>
        </p:txBody>
      </p:sp>
      <p:cxnSp>
        <p:nvCxnSpPr>
          <p:cNvPr id="13" name="Connettore 2 12"/>
          <p:cNvCxnSpPr/>
          <p:nvPr/>
        </p:nvCxnSpPr>
        <p:spPr>
          <a:xfrm flipV="1">
            <a:off x="1258888" y="2708275"/>
            <a:ext cx="576262" cy="3603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/>
          <p:nvPr/>
        </p:nvCxnSpPr>
        <p:spPr>
          <a:xfrm flipV="1">
            <a:off x="1835150" y="3213100"/>
            <a:ext cx="3960813" cy="12239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/>
          <p:nvPr/>
        </p:nvCxnSpPr>
        <p:spPr>
          <a:xfrm>
            <a:off x="900113" y="5445125"/>
            <a:ext cx="10795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000250" y="1052513"/>
            <a:ext cx="67691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2" name="Rettangolo 29"/>
          <p:cNvSpPr>
            <a:spLocks noChangeArrowheads="1"/>
          </p:cNvSpPr>
          <p:nvPr/>
        </p:nvSpPr>
        <p:spPr bwMode="auto">
          <a:xfrm>
            <a:off x="468313" y="1822450"/>
            <a:ext cx="828675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GB" b="1" dirty="0">
                <a:latin typeface="Garamond" pitchFamily="18" charset="0"/>
                <a:ea typeface="MS PGothic" pitchFamily="34" charset="-128"/>
              </a:rPr>
              <a:t>Object</a:t>
            </a:r>
            <a:r>
              <a:rPr lang="en-GB" dirty="0">
                <a:latin typeface="Garamond" pitchFamily="18" charset="0"/>
                <a:ea typeface="MS PGothic" pitchFamily="34" charset="-128"/>
              </a:rPr>
              <a:t>: training and qualification of migrants </a:t>
            </a:r>
            <a:r>
              <a:rPr lang="en-GB" dirty="0" smtClean="0">
                <a:latin typeface="Garamond" pitchFamily="18" charset="0"/>
                <a:ea typeface="MS PGothic" pitchFamily="34" charset="-128"/>
              </a:rPr>
              <a:t>through 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training paths (duration: from 3 to 5 months) and the subsequent conclusion of a contract of employment for the training participants (duration: not less than 6 months).</a:t>
            </a:r>
            <a:r>
              <a:rPr lang="en-GB" dirty="0">
                <a:latin typeface="Garamond" pitchFamily="18" charset="0"/>
                <a:ea typeface="MS PGothic" pitchFamily="34" charset="-128"/>
              </a:rPr>
              <a:t> </a:t>
            </a:r>
          </a:p>
          <a:p>
            <a:pPr algn="just"/>
            <a:endParaRPr lang="en-GB" dirty="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GB" dirty="0">
              <a:latin typeface="Garamond" pitchFamily="18" charset="0"/>
              <a:ea typeface="MS PGothic" pitchFamily="34" charset="-128"/>
            </a:endParaRPr>
          </a:p>
          <a:p>
            <a:pPr algn="just"/>
            <a:r>
              <a:rPr lang="en-GB" dirty="0">
                <a:latin typeface="Garamond" pitchFamily="18" charset="0"/>
                <a:ea typeface="MS PGothic" pitchFamily="34" charset="-128"/>
              </a:rPr>
              <a:t>Training paths must provide </a:t>
            </a:r>
            <a:r>
              <a:rPr lang="en-GB" b="1" dirty="0" smtClean="0">
                <a:latin typeface="Garamond" pitchFamily="18" charset="0"/>
                <a:ea typeface="MS PGothic" pitchFamily="34" charset="-128"/>
              </a:rPr>
              <a:t>language </a:t>
            </a:r>
            <a:r>
              <a:rPr lang="en-GB" b="1" dirty="0">
                <a:latin typeface="Garamond" pitchFamily="18" charset="0"/>
                <a:ea typeface="MS PGothic" pitchFamily="34" charset="-128"/>
              </a:rPr>
              <a:t>courses</a:t>
            </a:r>
            <a:r>
              <a:rPr lang="en-GB" dirty="0">
                <a:latin typeface="Garamond" pitchFamily="18" charset="0"/>
                <a:ea typeface="MS PGothic" pitchFamily="34" charset="-128"/>
              </a:rPr>
              <a:t> (with the issue of a certificate of knowledge) and a course on the </a:t>
            </a:r>
            <a:r>
              <a:rPr lang="en-GB" b="1" dirty="0" smtClean="0">
                <a:latin typeface="Garamond" pitchFamily="18" charset="0"/>
                <a:ea typeface="MS PGothic" pitchFamily="34" charset="-128"/>
              </a:rPr>
              <a:t>health and safety </a:t>
            </a:r>
            <a:r>
              <a:rPr lang="en-GB" b="1" dirty="0">
                <a:latin typeface="Garamond" pitchFamily="18" charset="0"/>
                <a:ea typeface="MS PGothic" pitchFamily="34" charset="-128"/>
              </a:rPr>
              <a:t>conditions </a:t>
            </a:r>
            <a:r>
              <a:rPr lang="en-GB" b="1" dirty="0" smtClean="0">
                <a:latin typeface="Garamond" pitchFamily="18" charset="0"/>
                <a:ea typeface="MS PGothic" pitchFamily="34" charset="-128"/>
              </a:rPr>
              <a:t>in </a:t>
            </a:r>
            <a:r>
              <a:rPr lang="en-GB" b="1" dirty="0">
                <a:latin typeface="Garamond" pitchFamily="18" charset="0"/>
                <a:ea typeface="MS PGothic" pitchFamily="34" charset="-128"/>
              </a:rPr>
              <a:t>workplaces</a:t>
            </a:r>
            <a:r>
              <a:rPr lang="en-GB" dirty="0">
                <a:latin typeface="Garamond" pitchFamily="18" charset="0"/>
                <a:ea typeface="MS PGothic" pitchFamily="34" charset="-128"/>
              </a:rPr>
              <a:t>. </a:t>
            </a:r>
          </a:p>
          <a:p>
            <a:pPr algn="just"/>
            <a:endParaRPr lang="en-GB" dirty="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r>
              <a:rPr lang="en-US" dirty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The </a:t>
            </a:r>
            <a:r>
              <a:rPr lang="en-US" b="1" dirty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aim</a:t>
            </a:r>
            <a:r>
              <a:rPr lang="en-US" dirty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 of the intervention is to </a:t>
            </a:r>
            <a:r>
              <a:rPr lang="en-US" dirty="0" smtClean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encourage </a:t>
            </a:r>
            <a:r>
              <a:rPr lang="en-US" dirty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the implementation of measures and services </a:t>
            </a:r>
            <a:r>
              <a:rPr lang="en-US" dirty="0" smtClean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in order to employ </a:t>
            </a:r>
            <a:r>
              <a:rPr lang="en-US" b="1" dirty="0" smtClean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migrants (in </a:t>
            </a:r>
            <a:r>
              <a:rPr lang="en-US" b="1" dirty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particular </a:t>
            </a:r>
            <a:r>
              <a:rPr lang="en-US" b="1" dirty="0" smtClean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holders of </a:t>
            </a:r>
            <a:r>
              <a:rPr lang="en-US" b="1" dirty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and applicants </a:t>
            </a:r>
            <a:r>
              <a:rPr lang="en-US" b="1" dirty="0" smtClean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seeking international protection</a:t>
            </a:r>
            <a:r>
              <a:rPr lang="en-US" b="1" dirty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)</a:t>
            </a:r>
            <a:r>
              <a:rPr lang="en-US" dirty="0" smtClean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 </a:t>
            </a:r>
            <a:r>
              <a:rPr lang="en-US" dirty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in order to </a:t>
            </a:r>
            <a:r>
              <a:rPr lang="en-US" dirty="0" smtClean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prevent and overcome the </a:t>
            </a:r>
            <a:r>
              <a:rPr lang="en-US" dirty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phenomena of </a:t>
            </a:r>
            <a:r>
              <a:rPr lang="en-US" b="1" dirty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exploitation, illegal work and social exclusion</a:t>
            </a:r>
            <a:r>
              <a:rPr lang="en-US" dirty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. </a:t>
            </a: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dirty="0">
              <a:latin typeface="Garamond" pitchFamily="18" charset="0"/>
            </a:endParaRPr>
          </a:p>
          <a:p>
            <a:pPr algn="just"/>
            <a:endParaRPr lang="it-IT" dirty="0">
              <a:latin typeface="Garamond" pitchFamily="18" charset="0"/>
            </a:endParaRPr>
          </a:p>
          <a:p>
            <a:r>
              <a:rPr lang="it-IT" dirty="0">
                <a:latin typeface="Garamond" pitchFamily="18" charset="0"/>
              </a:rPr>
              <a:t> </a:t>
            </a:r>
          </a:p>
          <a:p>
            <a:pPr algn="just"/>
            <a:endParaRPr lang="en-US" b="1" dirty="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</p:txBody>
      </p:sp>
      <p:sp>
        <p:nvSpPr>
          <p:cNvPr id="25603" name="TextBox 3"/>
          <p:cNvSpPr txBox="1">
            <a:spLocks noChangeArrowheads="1"/>
          </p:cNvSpPr>
          <p:nvPr/>
        </p:nvSpPr>
        <p:spPr bwMode="auto">
          <a:xfrm>
            <a:off x="2051050" y="404813"/>
            <a:ext cx="67357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8000"/>
                </a:solidFill>
                <a:latin typeface="Garamond" pitchFamily="18" charset="0"/>
                <a:ea typeface="MS PGothic" pitchFamily="34" charset="-128"/>
              </a:rPr>
              <a:t>5. Training and qualification. RE.LA.R project</a:t>
            </a:r>
            <a:r>
              <a:rPr lang="en-US" sz="2400" b="1">
                <a:solidFill>
                  <a:srgbClr val="000000"/>
                </a:solidFill>
                <a:latin typeface="Garamond" pitchFamily="18" charset="0"/>
              </a:rPr>
              <a:t> </a:t>
            </a:r>
          </a:p>
          <a:p>
            <a:endParaRPr lang="it-IT" sz="2400" b="1">
              <a:solidFill>
                <a:srgbClr val="000000"/>
              </a:solidFill>
              <a:latin typeface="Garamond" pitchFamily="18" charset="0"/>
            </a:endParaRPr>
          </a:p>
        </p:txBody>
      </p:sp>
      <p:sp>
        <p:nvSpPr>
          <p:cNvPr id="25604" name="AutoShape 5"/>
          <p:cNvSpPr>
            <a:spLocks noChangeArrowheads="1"/>
          </p:cNvSpPr>
          <p:nvPr/>
        </p:nvSpPr>
        <p:spPr bwMode="auto">
          <a:xfrm>
            <a:off x="468313" y="4221163"/>
            <a:ext cx="8280400" cy="1295400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000250" y="1052513"/>
            <a:ext cx="67691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26" name="Rettangolo 29"/>
          <p:cNvSpPr>
            <a:spLocks noChangeArrowheads="1"/>
          </p:cNvSpPr>
          <p:nvPr/>
        </p:nvSpPr>
        <p:spPr bwMode="auto">
          <a:xfrm>
            <a:off x="468313" y="1773238"/>
            <a:ext cx="828675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>
                <a:latin typeface="Garamond" pitchFamily="18" charset="0"/>
                <a:ea typeface="MS PGothic" pitchFamily="34" charset="-128"/>
              </a:rPr>
              <a:t>Territories involved in the project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: “Target regions” (Campania, Puglia, Calabria and Sicily)</a:t>
            </a:r>
          </a:p>
          <a:p>
            <a:endParaRPr lang="it-IT" dirty="0">
              <a:latin typeface="Garamond" pitchFamily="18" charset="0"/>
              <a:ea typeface="MS PGothic" pitchFamily="34" charset="-128"/>
            </a:endParaRPr>
          </a:p>
          <a:p>
            <a:r>
              <a:rPr lang="en-GB" b="1" dirty="0">
                <a:latin typeface="Garamond" pitchFamily="18" charset="0"/>
                <a:ea typeface="MS PGothic" pitchFamily="34" charset="-128"/>
              </a:rPr>
              <a:t>Total resources</a:t>
            </a:r>
            <a:r>
              <a:rPr lang="en-GB" dirty="0">
                <a:latin typeface="Garamond" pitchFamily="18" charset="0"/>
                <a:ea typeface="MS PGothic" pitchFamily="34" charset="-128"/>
              </a:rPr>
              <a:t>: € </a:t>
            </a:r>
            <a:r>
              <a:rPr lang="en-GB" dirty="0" smtClean="0">
                <a:latin typeface="Garamond" pitchFamily="18" charset="0"/>
                <a:ea typeface="MS PGothic" pitchFamily="34" charset="-128"/>
              </a:rPr>
              <a:t>2,200,000.00 </a:t>
            </a:r>
            <a:r>
              <a:rPr lang="en-GB" dirty="0">
                <a:latin typeface="Garamond" pitchFamily="18" charset="0"/>
                <a:ea typeface="MS PGothic" pitchFamily="34" charset="-128"/>
              </a:rPr>
              <a:t>– </a:t>
            </a:r>
            <a:r>
              <a:rPr lang="en-GB" b="1" dirty="0">
                <a:latin typeface="Garamond" pitchFamily="18" charset="0"/>
                <a:ea typeface="MS PGothic" pitchFamily="34" charset="-128"/>
              </a:rPr>
              <a:t>Period</a:t>
            </a:r>
            <a:r>
              <a:rPr lang="en-GB" dirty="0">
                <a:latin typeface="Garamond" pitchFamily="18" charset="0"/>
                <a:ea typeface="MS PGothic" pitchFamily="34" charset="-128"/>
              </a:rPr>
              <a:t>: one year (2013)</a:t>
            </a:r>
          </a:p>
          <a:p>
            <a:endParaRPr lang="en-GB" dirty="0">
              <a:latin typeface="Garamond" pitchFamily="18" charset="0"/>
              <a:ea typeface="MS PGothic" pitchFamily="34" charset="-128"/>
            </a:endParaRPr>
          </a:p>
          <a:p>
            <a:r>
              <a:rPr lang="en-GB" dirty="0">
                <a:latin typeface="Garamond" pitchFamily="18" charset="0"/>
                <a:ea typeface="MS PGothic" pitchFamily="34" charset="-128"/>
              </a:rPr>
              <a:t>Ministry of Labour and Social Policies and Italia </a:t>
            </a:r>
            <a:r>
              <a:rPr lang="en-GB" dirty="0" err="1">
                <a:latin typeface="Garamond" pitchFamily="18" charset="0"/>
                <a:ea typeface="MS PGothic" pitchFamily="34" charset="-128"/>
              </a:rPr>
              <a:t>Lavoro</a:t>
            </a:r>
            <a:r>
              <a:rPr lang="en-GB" dirty="0">
                <a:latin typeface="Garamond" pitchFamily="18" charset="0"/>
                <a:ea typeface="MS PGothic" pitchFamily="34" charset="-128"/>
              </a:rPr>
              <a:t> </a:t>
            </a:r>
            <a:r>
              <a:rPr lang="en-GB" dirty="0" err="1">
                <a:latin typeface="Garamond" pitchFamily="18" charset="0"/>
                <a:ea typeface="MS PGothic" pitchFamily="34" charset="-128"/>
              </a:rPr>
              <a:t>S.p.A</a:t>
            </a:r>
            <a:endParaRPr lang="en-GB" dirty="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GB" dirty="0">
              <a:latin typeface="Garamond" pitchFamily="18" charset="0"/>
              <a:ea typeface="MS PGothic" pitchFamily="34" charset="-128"/>
            </a:endParaRPr>
          </a:p>
          <a:p>
            <a:pPr algn="just"/>
            <a:r>
              <a:rPr lang="en-GB" dirty="0">
                <a:latin typeface="Garamond" pitchFamily="18" charset="0"/>
                <a:ea typeface="MS PGothic" pitchFamily="34" charset="-128"/>
              </a:rPr>
              <a:t>Collaboration between </a:t>
            </a:r>
            <a:r>
              <a:rPr lang="en-GB" dirty="0" smtClean="0">
                <a:latin typeface="Garamond" pitchFamily="18" charset="0"/>
                <a:ea typeface="MS PGothic" pitchFamily="34" charset="-128"/>
              </a:rPr>
              <a:t>public administration </a:t>
            </a:r>
            <a:r>
              <a:rPr lang="en-GB" dirty="0">
                <a:latin typeface="Garamond" pitchFamily="18" charset="0"/>
                <a:ea typeface="MS PGothic" pitchFamily="34" charset="-128"/>
              </a:rPr>
              <a:t>and stakeholders, that presented specific project. Each project provided a grant </a:t>
            </a:r>
            <a:r>
              <a:rPr lang="en-GB" dirty="0" smtClean="0">
                <a:latin typeface="Garamond" pitchFamily="18" charset="0"/>
                <a:ea typeface="MS PGothic" pitchFamily="34" charset="-128"/>
              </a:rPr>
              <a:t>for each </a:t>
            </a:r>
            <a:r>
              <a:rPr lang="en-GB" dirty="0">
                <a:latin typeface="Garamond" pitchFamily="18" charset="0"/>
                <a:ea typeface="MS PGothic" pitchFamily="34" charset="-128"/>
              </a:rPr>
              <a:t>participant for </a:t>
            </a:r>
            <a:r>
              <a:rPr lang="en-GB" dirty="0" smtClean="0">
                <a:latin typeface="Garamond" pitchFamily="18" charset="0"/>
                <a:ea typeface="MS PGothic" pitchFamily="34" charset="-128"/>
              </a:rPr>
              <a:t>a maximum of € 5,000.00 </a:t>
            </a:r>
            <a:r>
              <a:rPr lang="en-GB" dirty="0">
                <a:latin typeface="Garamond" pitchFamily="18" charset="0"/>
                <a:ea typeface="MS PGothic" pitchFamily="34" charset="-128"/>
              </a:rPr>
              <a:t>divided into two parts: </a:t>
            </a:r>
          </a:p>
          <a:p>
            <a:pPr algn="just">
              <a:buFontTx/>
              <a:buAutoNum type="arabicParenR"/>
            </a:pPr>
            <a:r>
              <a:rPr lang="en-GB" dirty="0">
                <a:latin typeface="Garamond" pitchFamily="18" charset="0"/>
                <a:ea typeface="MS PGothic" pitchFamily="34" charset="-128"/>
              </a:rPr>
              <a:t> </a:t>
            </a:r>
            <a:r>
              <a:rPr lang="en-GB" b="1" dirty="0">
                <a:latin typeface="Garamond" pitchFamily="18" charset="0"/>
                <a:ea typeface="MS PGothic" pitchFamily="34" charset="-128"/>
              </a:rPr>
              <a:t>frequency contribution for the participant</a:t>
            </a:r>
          </a:p>
          <a:p>
            <a:pPr algn="just">
              <a:buFontTx/>
              <a:buAutoNum type="arabicParenR"/>
            </a:pPr>
            <a:r>
              <a:rPr lang="en-GB" dirty="0">
                <a:latin typeface="Garamond" pitchFamily="18" charset="0"/>
                <a:ea typeface="MS PGothic" pitchFamily="34" charset="-128"/>
              </a:rPr>
              <a:t> </a:t>
            </a:r>
            <a:r>
              <a:rPr lang="en-GB" b="1" dirty="0">
                <a:latin typeface="Garamond" pitchFamily="18" charset="0"/>
                <a:ea typeface="MS PGothic" pitchFamily="34" charset="-128"/>
              </a:rPr>
              <a:t>contribution </a:t>
            </a:r>
            <a:r>
              <a:rPr lang="en-GB" b="1" dirty="0" smtClean="0">
                <a:latin typeface="Garamond" pitchFamily="18" charset="0"/>
                <a:ea typeface="MS PGothic" pitchFamily="34" charset="-128"/>
              </a:rPr>
              <a:t>for training </a:t>
            </a:r>
            <a:r>
              <a:rPr lang="en-GB" b="1" dirty="0">
                <a:latin typeface="Garamond" pitchFamily="18" charset="0"/>
                <a:ea typeface="MS PGothic" pitchFamily="34" charset="-128"/>
              </a:rPr>
              <a:t>paths</a:t>
            </a:r>
            <a:r>
              <a:rPr lang="en-GB" dirty="0">
                <a:latin typeface="Garamond" pitchFamily="18" charset="0"/>
                <a:ea typeface="MS PGothic" pitchFamily="34" charset="-128"/>
              </a:rPr>
              <a:t>, paid to the promoters of the projects. The contribution will be paid </a:t>
            </a:r>
            <a:r>
              <a:rPr lang="en-GB" dirty="0" smtClean="0">
                <a:latin typeface="Garamond" pitchFamily="18" charset="0"/>
                <a:ea typeface="MS PGothic" pitchFamily="34" charset="-128"/>
              </a:rPr>
              <a:t>if the </a:t>
            </a:r>
            <a:r>
              <a:rPr lang="en-GB" dirty="0" smtClean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trainee is offered a job placement with </a:t>
            </a:r>
            <a:r>
              <a:rPr lang="en-GB" dirty="0" smtClean="0">
                <a:latin typeface="Garamond" pitchFamily="18" charset="0"/>
                <a:ea typeface="MS PGothic" pitchFamily="34" charset="-128"/>
              </a:rPr>
              <a:t>contract </a:t>
            </a:r>
            <a:r>
              <a:rPr lang="en-GB" dirty="0">
                <a:latin typeface="Garamond" pitchFamily="18" charset="0"/>
                <a:ea typeface="MS PGothic" pitchFamily="34" charset="-128"/>
              </a:rPr>
              <a:t>of at least 6 </a:t>
            </a:r>
            <a:r>
              <a:rPr lang="en-GB" dirty="0" smtClean="0">
                <a:latin typeface="Garamond" pitchFamily="18" charset="0"/>
                <a:ea typeface="MS PGothic" pitchFamily="34" charset="-128"/>
              </a:rPr>
              <a:t>months.</a:t>
            </a:r>
            <a:endParaRPr lang="en-GB" dirty="0">
              <a:latin typeface="Garamond" pitchFamily="18" charset="0"/>
              <a:ea typeface="MS PGothic" pitchFamily="34" charset="-128"/>
            </a:endParaRPr>
          </a:p>
        </p:txBody>
      </p:sp>
      <p:sp>
        <p:nvSpPr>
          <p:cNvPr id="26627" name="TextBox 3"/>
          <p:cNvSpPr txBox="1">
            <a:spLocks noChangeArrowheads="1"/>
          </p:cNvSpPr>
          <p:nvPr/>
        </p:nvSpPr>
        <p:spPr bwMode="auto">
          <a:xfrm>
            <a:off x="2051050" y="404813"/>
            <a:ext cx="67357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8000"/>
                </a:solidFill>
                <a:latin typeface="Garamond" pitchFamily="18" charset="0"/>
                <a:ea typeface="MS PGothic" pitchFamily="34" charset="-128"/>
              </a:rPr>
              <a:t>5. RE.LA.R project</a:t>
            </a:r>
            <a:r>
              <a:rPr lang="en-US" sz="2400" b="1">
                <a:solidFill>
                  <a:srgbClr val="000000"/>
                </a:solidFill>
                <a:latin typeface="Garamond" pitchFamily="18" charset="0"/>
              </a:rPr>
              <a:t> </a:t>
            </a:r>
          </a:p>
          <a:p>
            <a:endParaRPr lang="it-IT" sz="2400" b="1">
              <a:solidFill>
                <a:srgbClr val="000000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000250" y="1052513"/>
            <a:ext cx="67691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58" name="TextBox 3"/>
          <p:cNvSpPr txBox="1">
            <a:spLocks noChangeArrowheads="1"/>
          </p:cNvSpPr>
          <p:nvPr/>
        </p:nvSpPr>
        <p:spPr bwMode="auto">
          <a:xfrm>
            <a:off x="2071688" y="285750"/>
            <a:ext cx="67357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en-US" sz="2400" cap="all" dirty="0">
                <a:latin typeface="Tahoma"/>
                <a:ea typeface="Times New Roman"/>
              </a:rPr>
              <a:t> </a:t>
            </a:r>
          </a:p>
        </p:txBody>
      </p:sp>
      <p:sp>
        <p:nvSpPr>
          <p:cNvPr id="30723" name="Rettangolo 29"/>
          <p:cNvSpPr>
            <a:spLocks noChangeArrowheads="1"/>
          </p:cNvSpPr>
          <p:nvPr/>
        </p:nvSpPr>
        <p:spPr bwMode="auto">
          <a:xfrm>
            <a:off x="428625" y="1928813"/>
            <a:ext cx="8286750" cy="518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>
                <a:latin typeface="Garamond" pitchFamily="18" charset="0"/>
              </a:rPr>
              <a:t>Health </a:t>
            </a:r>
            <a:r>
              <a:rPr lang="en-US" b="1" dirty="0" smtClean="0">
                <a:latin typeface="Garamond" pitchFamily="18" charset="0"/>
              </a:rPr>
              <a:t>Care Services </a:t>
            </a:r>
            <a:endParaRPr lang="en-US" b="1" dirty="0">
              <a:latin typeface="Garamond" pitchFamily="18" charset="0"/>
            </a:endParaRPr>
          </a:p>
          <a:p>
            <a:pPr algn="just"/>
            <a:endParaRPr lang="en-US" b="1" dirty="0">
              <a:latin typeface="Garamond" pitchFamily="18" charset="0"/>
            </a:endParaRPr>
          </a:p>
          <a:p>
            <a:pPr algn="just"/>
            <a:r>
              <a:rPr lang="en-US" dirty="0">
                <a:latin typeface="Garamond" pitchFamily="18" charset="0"/>
              </a:rPr>
              <a:t>The </a:t>
            </a:r>
            <a:r>
              <a:rPr lang="en-US" dirty="0" err="1" smtClean="0">
                <a:latin typeface="Garamond" pitchFamily="18" charset="0"/>
              </a:rPr>
              <a:t>programme</a:t>
            </a:r>
            <a:r>
              <a:rPr lang="en-US" dirty="0" smtClean="0">
                <a:latin typeface="Garamond" pitchFamily="18" charset="0"/>
              </a:rPr>
              <a:t> </a:t>
            </a:r>
            <a:r>
              <a:rPr lang="en-US" dirty="0">
                <a:latin typeface="Garamond" pitchFamily="18" charset="0"/>
              </a:rPr>
              <a:t>ASSAP is aimed at </a:t>
            </a:r>
          </a:p>
          <a:p>
            <a:pPr algn="just"/>
            <a:r>
              <a:rPr lang="en-US" dirty="0">
                <a:latin typeface="Garamond" pitchFamily="18" charset="0"/>
              </a:rPr>
              <a:t>1) improving the </a:t>
            </a:r>
            <a:r>
              <a:rPr lang="en-US" b="1" dirty="0">
                <a:latin typeface="Garamond" pitchFamily="18" charset="0"/>
              </a:rPr>
              <a:t>access to employment for migrants</a:t>
            </a:r>
            <a:r>
              <a:rPr lang="en-US" dirty="0">
                <a:latin typeface="Garamond" pitchFamily="18" charset="0"/>
              </a:rPr>
              <a:t>, </a:t>
            </a:r>
          </a:p>
          <a:p>
            <a:pPr algn="just"/>
            <a:r>
              <a:rPr lang="en-US" dirty="0">
                <a:latin typeface="Garamond" pitchFamily="18" charset="0"/>
              </a:rPr>
              <a:t>2) </a:t>
            </a:r>
            <a:r>
              <a:rPr lang="en-US" b="1" dirty="0">
                <a:latin typeface="Garamond" pitchFamily="18" charset="0"/>
              </a:rPr>
              <a:t>p</a:t>
            </a:r>
            <a:r>
              <a:rPr lang="en-US" b="1" dirty="0" smtClean="0">
                <a:latin typeface="Garamond" pitchFamily="18" charset="0"/>
              </a:rPr>
              <a:t>reventing unemployment</a:t>
            </a:r>
            <a:r>
              <a:rPr lang="en-US" dirty="0">
                <a:latin typeface="Garamond" pitchFamily="18" charset="0"/>
              </a:rPr>
              <a:t>, </a:t>
            </a:r>
          </a:p>
          <a:p>
            <a:pPr algn="just"/>
            <a:r>
              <a:rPr lang="en-US" dirty="0">
                <a:latin typeface="Garamond" pitchFamily="18" charset="0"/>
              </a:rPr>
              <a:t>3) </a:t>
            </a:r>
            <a:r>
              <a:rPr lang="en-US" b="1" dirty="0" smtClean="0">
                <a:latin typeface="Garamond" pitchFamily="18" charset="0"/>
              </a:rPr>
              <a:t>overcoming the problem of undeclared </a:t>
            </a:r>
            <a:r>
              <a:rPr lang="en-US" b="1" dirty="0">
                <a:latin typeface="Garamond" pitchFamily="18" charset="0"/>
              </a:rPr>
              <a:t>work</a:t>
            </a:r>
            <a:r>
              <a:rPr lang="en-US" dirty="0">
                <a:latin typeface="Garamond" pitchFamily="18" charset="0"/>
              </a:rPr>
              <a:t> in the field of health care services. </a:t>
            </a:r>
          </a:p>
          <a:p>
            <a:pPr algn="just"/>
            <a:endParaRPr lang="en-US" dirty="0">
              <a:latin typeface="Garamond" pitchFamily="18" charset="0"/>
            </a:endParaRPr>
          </a:p>
          <a:p>
            <a:pPr algn="just"/>
            <a:r>
              <a:rPr lang="en-US" b="1" dirty="0">
                <a:latin typeface="Garamond" pitchFamily="18" charset="0"/>
              </a:rPr>
              <a:t>Main measures</a:t>
            </a:r>
            <a:r>
              <a:rPr lang="en-US" dirty="0">
                <a:latin typeface="Garamond" pitchFamily="18" charset="0"/>
              </a:rPr>
              <a:t>: job-matching services; </a:t>
            </a:r>
            <a:r>
              <a:rPr lang="en-US" dirty="0">
                <a:solidFill>
                  <a:srgbClr val="000000"/>
                </a:solidFill>
                <a:latin typeface="Garamond" pitchFamily="18" charset="0"/>
              </a:rPr>
              <a:t>creation of networks </a:t>
            </a:r>
            <a:r>
              <a:rPr lang="en-US" dirty="0" smtClean="0">
                <a:solidFill>
                  <a:srgbClr val="000000"/>
                </a:solidFill>
                <a:latin typeface="Garamond" pitchFamily="18" charset="0"/>
              </a:rPr>
              <a:t>between </a:t>
            </a:r>
            <a:r>
              <a:rPr lang="en-US" dirty="0">
                <a:solidFill>
                  <a:srgbClr val="000000"/>
                </a:solidFill>
                <a:latin typeface="Garamond" pitchFamily="18" charset="0"/>
              </a:rPr>
              <a:t>workers, </a:t>
            </a:r>
            <a:r>
              <a:rPr lang="en-US" dirty="0">
                <a:latin typeface="Garamond" pitchFamily="18" charset="0"/>
              </a:rPr>
              <a:t>training. </a:t>
            </a:r>
          </a:p>
          <a:p>
            <a:pPr algn="just"/>
            <a:endParaRPr lang="en-US" dirty="0">
              <a:latin typeface="Garamond" pitchFamily="18" charset="0"/>
            </a:endParaRPr>
          </a:p>
          <a:p>
            <a:pPr algn="just"/>
            <a:r>
              <a:rPr lang="en-US" b="1" dirty="0">
                <a:latin typeface="Garamond" pitchFamily="18" charset="0"/>
              </a:rPr>
              <a:t>Territories involved in the project</a:t>
            </a:r>
            <a:r>
              <a:rPr lang="en-US" dirty="0">
                <a:latin typeface="Garamond" pitchFamily="18" charset="0"/>
              </a:rPr>
              <a:t>: The </a:t>
            </a:r>
            <a:r>
              <a:rPr lang="en-US" dirty="0" err="1" smtClean="0">
                <a:latin typeface="Garamond" pitchFamily="18" charset="0"/>
              </a:rPr>
              <a:t>programme</a:t>
            </a:r>
            <a:r>
              <a:rPr lang="en-US" dirty="0" smtClean="0">
                <a:latin typeface="Garamond" pitchFamily="18" charset="0"/>
              </a:rPr>
              <a:t> </a:t>
            </a:r>
            <a:r>
              <a:rPr lang="en-US" dirty="0">
                <a:latin typeface="Garamond" pitchFamily="18" charset="0"/>
              </a:rPr>
              <a:t>is realized in the “target regions” (Campania, Puglia, Calabria and Sicily).</a:t>
            </a:r>
            <a:endParaRPr lang="it-IT" dirty="0">
              <a:latin typeface="Garamond" pitchFamily="18" charset="0"/>
            </a:endParaRPr>
          </a:p>
          <a:p>
            <a:pPr lvl="1" algn="just"/>
            <a:endParaRPr lang="it-IT" dirty="0">
              <a:latin typeface="Garamond" pitchFamily="18" charset="0"/>
            </a:endParaRPr>
          </a:p>
          <a:p>
            <a:r>
              <a:rPr lang="it-IT" b="1" dirty="0">
                <a:latin typeface="Garamond" pitchFamily="18" charset="0"/>
              </a:rPr>
              <a:t>Persons involved</a:t>
            </a:r>
            <a:r>
              <a:rPr lang="it-IT" dirty="0">
                <a:latin typeface="Garamond" pitchFamily="18" charset="0"/>
              </a:rPr>
              <a:t>: </a:t>
            </a:r>
            <a:r>
              <a:rPr lang="it-IT" dirty="0" err="1">
                <a:latin typeface="Garamond" pitchFamily="18" charset="0"/>
              </a:rPr>
              <a:t>about</a:t>
            </a:r>
            <a:r>
              <a:rPr lang="it-IT" dirty="0">
                <a:latin typeface="Garamond" pitchFamily="18" charset="0"/>
              </a:rPr>
              <a:t> </a:t>
            </a:r>
            <a:r>
              <a:rPr lang="it-IT" dirty="0" smtClean="0">
                <a:latin typeface="Garamond" pitchFamily="18" charset="0"/>
              </a:rPr>
              <a:t>5,000.00 </a:t>
            </a:r>
            <a:r>
              <a:rPr lang="it-IT" dirty="0" err="1" smtClean="0">
                <a:latin typeface="Garamond" pitchFamily="18" charset="0"/>
              </a:rPr>
              <a:t>migrants</a:t>
            </a:r>
            <a:endParaRPr lang="it-IT" dirty="0">
              <a:latin typeface="Garamond" pitchFamily="18" charset="0"/>
            </a:endParaRPr>
          </a:p>
          <a:p>
            <a:r>
              <a:rPr lang="it-IT" dirty="0" err="1">
                <a:latin typeface="Garamond" pitchFamily="18" charset="0"/>
              </a:rPr>
              <a:t>Ministry</a:t>
            </a:r>
            <a:r>
              <a:rPr lang="it-IT" dirty="0">
                <a:latin typeface="Garamond" pitchFamily="18" charset="0"/>
              </a:rPr>
              <a:t> </a:t>
            </a:r>
            <a:r>
              <a:rPr lang="it-IT" dirty="0" err="1">
                <a:latin typeface="Garamond" pitchFamily="18" charset="0"/>
              </a:rPr>
              <a:t>of</a:t>
            </a:r>
            <a:r>
              <a:rPr lang="it-IT" dirty="0">
                <a:latin typeface="Garamond" pitchFamily="18" charset="0"/>
              </a:rPr>
              <a:t> </a:t>
            </a:r>
            <a:r>
              <a:rPr lang="it-IT" dirty="0" err="1">
                <a:latin typeface="Garamond" pitchFamily="18" charset="0"/>
              </a:rPr>
              <a:t>Labour</a:t>
            </a:r>
            <a:r>
              <a:rPr lang="it-IT" dirty="0">
                <a:latin typeface="Garamond" pitchFamily="18" charset="0"/>
              </a:rPr>
              <a:t> and Social </a:t>
            </a:r>
            <a:r>
              <a:rPr lang="it-IT" dirty="0" err="1">
                <a:latin typeface="Garamond" pitchFamily="18" charset="0"/>
              </a:rPr>
              <a:t>Policies</a:t>
            </a:r>
            <a:r>
              <a:rPr lang="it-IT" dirty="0">
                <a:latin typeface="Garamond" pitchFamily="18" charset="0"/>
              </a:rPr>
              <a:t> and Italia Lavoro. </a:t>
            </a:r>
            <a:r>
              <a:rPr lang="it-IT" b="1" dirty="0">
                <a:latin typeface="Garamond" pitchFamily="18" charset="0"/>
              </a:rPr>
              <a:t>Total resources</a:t>
            </a:r>
            <a:r>
              <a:rPr lang="it-IT" dirty="0">
                <a:latin typeface="Garamond" pitchFamily="18" charset="0"/>
              </a:rPr>
              <a:t>: € </a:t>
            </a:r>
            <a:r>
              <a:rPr lang="it-IT" dirty="0" smtClean="0">
                <a:latin typeface="Garamond" pitchFamily="18" charset="0"/>
              </a:rPr>
              <a:t>11,900,000.00</a:t>
            </a:r>
            <a:endParaRPr lang="it-IT" dirty="0">
              <a:latin typeface="Garamond" pitchFamily="18" charset="0"/>
            </a:endParaRPr>
          </a:p>
          <a:p>
            <a:endParaRPr lang="it-IT" sz="2800" dirty="0">
              <a:latin typeface="Garamond" pitchFamily="18" charset="0"/>
            </a:endParaRPr>
          </a:p>
          <a:p>
            <a:pPr algn="just"/>
            <a:endParaRPr lang="en-US" b="1" dirty="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</p:txBody>
      </p:sp>
      <p:sp>
        <p:nvSpPr>
          <p:cNvPr id="30724" name="TextBox 3"/>
          <p:cNvSpPr txBox="1">
            <a:spLocks noChangeArrowheads="1"/>
          </p:cNvSpPr>
          <p:nvPr/>
        </p:nvSpPr>
        <p:spPr bwMode="auto">
          <a:xfrm>
            <a:off x="2071688" y="285750"/>
            <a:ext cx="67357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b="1" dirty="0" smtClean="0">
                <a:solidFill>
                  <a:srgbClr val="008000"/>
                </a:solidFill>
                <a:latin typeface="Garamond" pitchFamily="18" charset="0"/>
              </a:rPr>
              <a:t>6. </a:t>
            </a:r>
            <a:r>
              <a:rPr lang="en-US" sz="2400" b="1" dirty="0">
                <a:solidFill>
                  <a:srgbClr val="008000"/>
                </a:solidFill>
                <a:latin typeface="Garamond" pitchFamily="18" charset="0"/>
              </a:rPr>
              <a:t>Development of integrated system of Human Services. ASSAP project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000250" y="1052513"/>
            <a:ext cx="67691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46" name="TextBox 3"/>
          <p:cNvSpPr txBox="1">
            <a:spLocks noChangeArrowheads="1"/>
          </p:cNvSpPr>
          <p:nvPr/>
        </p:nvSpPr>
        <p:spPr bwMode="auto">
          <a:xfrm>
            <a:off x="2071688" y="285750"/>
            <a:ext cx="67357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b="1" dirty="0" smtClean="0">
                <a:solidFill>
                  <a:srgbClr val="008000"/>
                </a:solidFill>
                <a:latin typeface="Garamond" pitchFamily="18" charset="0"/>
              </a:rPr>
              <a:t>7. </a:t>
            </a:r>
            <a:r>
              <a:rPr lang="en-US" sz="2400" b="1" dirty="0">
                <a:solidFill>
                  <a:srgbClr val="008000"/>
                </a:solidFill>
                <a:latin typeface="Garamond" pitchFamily="18" charset="0"/>
              </a:rPr>
              <a:t>Integration and access to work for unaccompanied minors</a:t>
            </a:r>
          </a:p>
        </p:txBody>
      </p:sp>
      <p:sp>
        <p:nvSpPr>
          <p:cNvPr id="31747" name="Rettangolo 29"/>
          <p:cNvSpPr>
            <a:spLocks noChangeArrowheads="1"/>
          </p:cNvSpPr>
          <p:nvPr/>
        </p:nvSpPr>
        <p:spPr bwMode="auto">
          <a:xfrm>
            <a:off x="428625" y="1557338"/>
            <a:ext cx="8286750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 dirty="0"/>
              <a:t> </a:t>
            </a:r>
            <a:endParaRPr lang="it-IT" sz="1000" dirty="0"/>
          </a:p>
          <a:p>
            <a:pPr algn="just"/>
            <a:r>
              <a:rPr lang="en-US" dirty="0">
                <a:latin typeface="Garamond" pitchFamily="18" charset="0"/>
              </a:rPr>
              <a:t>The </a:t>
            </a:r>
            <a:r>
              <a:rPr lang="en-US" dirty="0" smtClean="0">
                <a:solidFill>
                  <a:srgbClr val="000000"/>
                </a:solidFill>
                <a:latin typeface="Garamond" pitchFamily="18" charset="0"/>
              </a:rPr>
              <a:t>aim is to facilitate </a:t>
            </a:r>
            <a:r>
              <a:rPr lang="en-US" dirty="0">
                <a:latin typeface="Garamond" pitchFamily="18" charset="0"/>
              </a:rPr>
              <a:t>paths of </a:t>
            </a:r>
            <a:r>
              <a:rPr lang="en-US" b="1" dirty="0">
                <a:latin typeface="Garamond" pitchFamily="18" charset="0"/>
              </a:rPr>
              <a:t>social and professional integration</a:t>
            </a:r>
            <a:r>
              <a:rPr lang="en-US" dirty="0">
                <a:latin typeface="Garamond" pitchFamily="18" charset="0"/>
              </a:rPr>
              <a:t> for unaccompanied foreign minors in Italy, especially for children who will soon come of age. </a:t>
            </a:r>
          </a:p>
          <a:p>
            <a:pPr algn="just"/>
            <a:endParaRPr lang="en-US" dirty="0">
              <a:latin typeface="Garamond" pitchFamily="18" charset="0"/>
            </a:endParaRPr>
          </a:p>
          <a:p>
            <a:pPr algn="just"/>
            <a:r>
              <a:rPr lang="en-US" b="1" dirty="0">
                <a:latin typeface="Garamond" pitchFamily="18" charset="0"/>
              </a:rPr>
              <a:t>Grants of € 3,000</a:t>
            </a:r>
            <a:r>
              <a:rPr lang="en-US" dirty="0">
                <a:latin typeface="Garamond" pitchFamily="18" charset="0"/>
              </a:rPr>
              <a:t> (for training and </a:t>
            </a:r>
            <a:r>
              <a:rPr lang="en-US" dirty="0" smtClean="0">
                <a:latin typeface="Garamond" pitchFamily="18" charset="0"/>
              </a:rPr>
              <a:t>skills qualifications) </a:t>
            </a:r>
            <a:r>
              <a:rPr lang="en-US" b="1" dirty="0">
                <a:latin typeface="Garamond" pitchFamily="18" charset="0"/>
              </a:rPr>
              <a:t>or € 5,000</a:t>
            </a:r>
            <a:r>
              <a:rPr lang="en-US" dirty="0">
                <a:latin typeface="Garamond" pitchFamily="18" charset="0"/>
              </a:rPr>
              <a:t> (for access to </a:t>
            </a:r>
            <a:r>
              <a:rPr lang="en-US" dirty="0" smtClean="0">
                <a:latin typeface="Garamond" pitchFamily="18" charset="0"/>
              </a:rPr>
              <a:t>the </a:t>
            </a:r>
            <a:r>
              <a:rPr lang="en-US" dirty="0" err="1" smtClean="0">
                <a:latin typeface="Garamond" pitchFamily="18" charset="0"/>
              </a:rPr>
              <a:t>labour</a:t>
            </a:r>
            <a:r>
              <a:rPr lang="en-US" dirty="0" smtClean="0">
                <a:latin typeface="Garamond" pitchFamily="18" charset="0"/>
              </a:rPr>
              <a:t> </a:t>
            </a:r>
            <a:r>
              <a:rPr lang="en-US" dirty="0">
                <a:latin typeface="Garamond" pitchFamily="18" charset="0"/>
              </a:rPr>
              <a:t>market) will be distributed to each beneficiary for active </a:t>
            </a:r>
            <a:r>
              <a:rPr lang="en-US" dirty="0" err="1" smtClean="0">
                <a:latin typeface="Garamond" pitchFamily="18" charset="0"/>
              </a:rPr>
              <a:t>labour</a:t>
            </a:r>
            <a:r>
              <a:rPr lang="en-US" dirty="0" smtClean="0">
                <a:latin typeface="Garamond" pitchFamily="18" charset="0"/>
              </a:rPr>
              <a:t> </a:t>
            </a:r>
            <a:r>
              <a:rPr lang="en-US" dirty="0">
                <a:latin typeface="Garamond" pitchFamily="18" charset="0"/>
              </a:rPr>
              <a:t>market policy services (vocational training, internship, etc.) and integration services through the elaboration of an </a:t>
            </a:r>
            <a:r>
              <a:rPr lang="en-US" b="1" dirty="0">
                <a:latin typeface="Garamond" pitchFamily="18" charset="0"/>
              </a:rPr>
              <a:t>individual intervention plan</a:t>
            </a:r>
            <a:r>
              <a:rPr lang="en-US" dirty="0">
                <a:latin typeface="Garamond" pitchFamily="18" charset="0"/>
              </a:rPr>
              <a:t> (Plan custom action - PIP). Grant distribution is implemented by </a:t>
            </a:r>
            <a:r>
              <a:rPr lang="en-US" dirty="0" smtClean="0">
                <a:latin typeface="Garamond" pitchFamily="18" charset="0"/>
              </a:rPr>
              <a:t>municipalities </a:t>
            </a:r>
            <a:r>
              <a:rPr lang="en-US" dirty="0">
                <a:latin typeface="Garamond" pitchFamily="18" charset="0"/>
              </a:rPr>
              <a:t>or by third sector entities in collaboration with the responsible </a:t>
            </a:r>
            <a:r>
              <a:rPr lang="en-US" dirty="0" smtClean="0">
                <a:latin typeface="Garamond" pitchFamily="18" charset="0"/>
              </a:rPr>
              <a:t>municipality</a:t>
            </a:r>
            <a:r>
              <a:rPr lang="en-US" dirty="0">
                <a:latin typeface="Garamond" pitchFamily="18" charset="0"/>
              </a:rPr>
              <a:t>.</a:t>
            </a:r>
            <a:endParaRPr lang="it-IT" dirty="0">
              <a:latin typeface="Garamond" pitchFamily="18" charset="0"/>
            </a:endParaRPr>
          </a:p>
          <a:p>
            <a:pPr algn="just"/>
            <a:endParaRPr lang="it-IT" dirty="0">
              <a:latin typeface="Garamond" pitchFamily="18" charset="0"/>
            </a:endParaRPr>
          </a:p>
          <a:p>
            <a:pPr algn="just"/>
            <a:r>
              <a:rPr lang="it-IT" b="1" dirty="0">
                <a:latin typeface="Garamond" pitchFamily="18" charset="0"/>
              </a:rPr>
              <a:t>Total </a:t>
            </a:r>
            <a:r>
              <a:rPr lang="it-IT" b="1" dirty="0" err="1">
                <a:latin typeface="Garamond" pitchFamily="18" charset="0"/>
              </a:rPr>
              <a:t>resources</a:t>
            </a:r>
            <a:r>
              <a:rPr lang="it-IT" dirty="0">
                <a:latin typeface="Garamond" pitchFamily="18" charset="0"/>
              </a:rPr>
              <a:t>: € </a:t>
            </a:r>
            <a:r>
              <a:rPr lang="it-IT" dirty="0" smtClean="0">
                <a:latin typeface="Garamond" pitchFamily="18" charset="0"/>
              </a:rPr>
              <a:t>5,498,000.00</a:t>
            </a:r>
            <a:endParaRPr lang="it-IT" dirty="0">
              <a:latin typeface="Garamond" pitchFamily="18" charset="0"/>
            </a:endParaRPr>
          </a:p>
          <a:p>
            <a:pPr algn="just"/>
            <a:endParaRPr lang="it-IT" dirty="0">
              <a:latin typeface="Garamond" pitchFamily="18" charset="0"/>
            </a:endParaRPr>
          </a:p>
          <a:p>
            <a:pPr algn="just"/>
            <a:r>
              <a:rPr lang="it-IT" b="1" dirty="0" smtClean="0">
                <a:latin typeface="Garamond" pitchFamily="18" charset="0"/>
              </a:rPr>
              <a:t>1,226 </a:t>
            </a:r>
            <a:r>
              <a:rPr lang="it-IT" b="1" dirty="0" err="1">
                <a:latin typeface="Garamond" pitchFamily="18" charset="0"/>
              </a:rPr>
              <a:t>projects</a:t>
            </a:r>
            <a:r>
              <a:rPr lang="it-IT" b="1" dirty="0">
                <a:latin typeface="Garamond" pitchFamily="18" charset="0"/>
              </a:rPr>
              <a:t> </a:t>
            </a:r>
            <a:r>
              <a:rPr lang="it-IT" b="1" dirty="0" err="1">
                <a:latin typeface="Garamond" pitchFamily="18" charset="0"/>
              </a:rPr>
              <a:t>were</a:t>
            </a:r>
            <a:r>
              <a:rPr lang="it-IT" b="1" dirty="0">
                <a:latin typeface="Garamond" pitchFamily="18" charset="0"/>
              </a:rPr>
              <a:t> </a:t>
            </a:r>
            <a:r>
              <a:rPr lang="it-IT" b="1" dirty="0" err="1">
                <a:latin typeface="Garamond" pitchFamily="18" charset="0"/>
              </a:rPr>
              <a:t>funded</a:t>
            </a:r>
            <a:r>
              <a:rPr lang="it-IT" b="1" dirty="0">
                <a:latin typeface="Garamond" pitchFamily="18" charset="0"/>
              </a:rPr>
              <a:t> </a:t>
            </a:r>
          </a:p>
          <a:p>
            <a:pPr algn="just"/>
            <a:endParaRPr lang="it-IT" b="1" dirty="0">
              <a:latin typeface="Garamond" pitchFamily="18" charset="0"/>
            </a:endParaRPr>
          </a:p>
          <a:p>
            <a:pPr algn="just"/>
            <a:r>
              <a:rPr lang="it-IT" dirty="0" err="1">
                <a:latin typeface="Garamond" pitchFamily="18" charset="0"/>
              </a:rPr>
              <a:t>Collaboration</a:t>
            </a:r>
            <a:r>
              <a:rPr lang="it-IT" dirty="0">
                <a:latin typeface="Garamond" pitchFamily="18" charset="0"/>
              </a:rPr>
              <a:t> </a:t>
            </a:r>
            <a:r>
              <a:rPr lang="it-IT" dirty="0" err="1">
                <a:latin typeface="Garamond" pitchFamily="18" charset="0"/>
              </a:rPr>
              <a:t>with</a:t>
            </a:r>
            <a:r>
              <a:rPr lang="it-IT" dirty="0">
                <a:latin typeface="Garamond" pitchFamily="18" charset="0"/>
              </a:rPr>
              <a:t> </a:t>
            </a:r>
            <a:r>
              <a:rPr lang="it-IT" b="1" dirty="0" err="1">
                <a:latin typeface="Garamond" pitchFamily="18" charset="0"/>
              </a:rPr>
              <a:t>stakeholders</a:t>
            </a:r>
            <a:r>
              <a:rPr lang="it-IT" dirty="0">
                <a:latin typeface="Garamond" pitchFamily="18" charset="0"/>
              </a:rPr>
              <a:t> and </a:t>
            </a:r>
            <a:r>
              <a:rPr lang="it-IT" dirty="0" err="1">
                <a:latin typeface="Garamond" pitchFamily="18" charset="0"/>
              </a:rPr>
              <a:t>direct</a:t>
            </a:r>
            <a:r>
              <a:rPr lang="it-IT" dirty="0">
                <a:latin typeface="Garamond" pitchFamily="18" charset="0"/>
              </a:rPr>
              <a:t> </a:t>
            </a:r>
            <a:r>
              <a:rPr lang="it-IT" dirty="0" err="1">
                <a:latin typeface="Garamond" pitchFamily="18" charset="0"/>
              </a:rPr>
              <a:t>involvement</a:t>
            </a:r>
            <a:r>
              <a:rPr lang="it-IT" dirty="0">
                <a:latin typeface="Garamond" pitchFamily="18" charset="0"/>
              </a:rPr>
              <a:t> </a:t>
            </a:r>
            <a:r>
              <a:rPr lang="it-IT" dirty="0" err="1">
                <a:latin typeface="Garamond" pitchFamily="18" charset="0"/>
              </a:rPr>
              <a:t>of</a:t>
            </a:r>
            <a:r>
              <a:rPr lang="it-IT" dirty="0">
                <a:latin typeface="Garamond" pitchFamily="18" charset="0"/>
              </a:rPr>
              <a:t> </a:t>
            </a:r>
            <a:r>
              <a:rPr lang="it-IT" dirty="0" err="1">
                <a:latin typeface="Garamond" pitchFamily="18" charset="0"/>
              </a:rPr>
              <a:t>beneficiaries</a:t>
            </a:r>
            <a:r>
              <a:rPr lang="it-IT" dirty="0">
                <a:latin typeface="Garamond" pitchFamily="18" charset="0"/>
              </a:rPr>
              <a:t> </a:t>
            </a: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000250" y="1052513"/>
            <a:ext cx="67691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0" name="TextBox 3"/>
          <p:cNvSpPr txBox="1">
            <a:spLocks noChangeArrowheads="1"/>
          </p:cNvSpPr>
          <p:nvPr/>
        </p:nvSpPr>
        <p:spPr bwMode="auto">
          <a:xfrm>
            <a:off x="2071688" y="285750"/>
            <a:ext cx="673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rgbClr val="008000"/>
                </a:solidFill>
                <a:latin typeface="Garamond" pitchFamily="18" charset="0"/>
              </a:rPr>
              <a:t>8. </a:t>
            </a:r>
            <a:r>
              <a:rPr lang="en-US" sz="2400" b="1" dirty="0">
                <a:solidFill>
                  <a:srgbClr val="008000"/>
                </a:solidFill>
                <a:latin typeface="Garamond" pitchFamily="18" charset="0"/>
              </a:rPr>
              <a:t>Social and </a:t>
            </a:r>
            <a:r>
              <a:rPr lang="en-US" sz="2400" b="1" dirty="0" err="1">
                <a:solidFill>
                  <a:srgbClr val="008000"/>
                </a:solidFill>
                <a:latin typeface="Garamond" pitchFamily="18" charset="0"/>
              </a:rPr>
              <a:t>labour</a:t>
            </a:r>
            <a:r>
              <a:rPr lang="en-US" sz="2400" b="1" dirty="0">
                <a:solidFill>
                  <a:srgbClr val="008000"/>
                </a:solidFill>
                <a:latin typeface="Garamond" pitchFamily="18" charset="0"/>
              </a:rPr>
              <a:t> integration of young migrants</a:t>
            </a:r>
            <a:endParaRPr lang="en-US" sz="2200" b="1" dirty="0">
              <a:solidFill>
                <a:srgbClr val="008000"/>
              </a:solidFill>
              <a:latin typeface="Garamond" pitchFamily="18" charset="0"/>
            </a:endParaRPr>
          </a:p>
        </p:txBody>
      </p:sp>
      <p:sp>
        <p:nvSpPr>
          <p:cNvPr id="32771" name="Rettangolo 29"/>
          <p:cNvSpPr>
            <a:spLocks noChangeArrowheads="1"/>
          </p:cNvSpPr>
          <p:nvPr/>
        </p:nvSpPr>
        <p:spPr bwMode="auto">
          <a:xfrm>
            <a:off x="428625" y="1928813"/>
            <a:ext cx="8286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  </a:t>
            </a:r>
            <a:endParaRPr lang="it-IT" sz="1000"/>
          </a:p>
          <a:p>
            <a:endParaRPr lang="it-IT" sz="1000"/>
          </a:p>
          <a:p>
            <a:pPr algn="just"/>
            <a:endParaRPr lang="en-US" sz="100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sz="1000">
              <a:latin typeface="Garamond" pitchFamily="18" charset="0"/>
              <a:ea typeface="MS PGothic" pitchFamily="34" charset="-128"/>
            </a:endParaRPr>
          </a:p>
        </p:txBody>
      </p:sp>
      <p:sp>
        <p:nvSpPr>
          <p:cNvPr id="32772" name="Rettangolo 4"/>
          <p:cNvSpPr>
            <a:spLocks noChangeArrowheads="1"/>
          </p:cNvSpPr>
          <p:nvPr/>
        </p:nvSpPr>
        <p:spPr bwMode="auto">
          <a:xfrm>
            <a:off x="539750" y="1484313"/>
            <a:ext cx="813593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en-US" dirty="0">
              <a:latin typeface="Garamond" pitchFamily="18" charset="0"/>
            </a:endParaRPr>
          </a:p>
          <a:p>
            <a:pPr algn="just"/>
            <a:r>
              <a:rPr lang="en-US" dirty="0">
                <a:latin typeface="Garamond" pitchFamily="18" charset="0"/>
              </a:rPr>
              <a:t>Social and </a:t>
            </a:r>
            <a:r>
              <a:rPr lang="en-US" dirty="0" err="1">
                <a:latin typeface="Garamond" pitchFamily="18" charset="0"/>
              </a:rPr>
              <a:t>labour</a:t>
            </a:r>
            <a:r>
              <a:rPr lang="en-US" dirty="0">
                <a:latin typeface="Garamond" pitchFamily="18" charset="0"/>
              </a:rPr>
              <a:t> integration of migrants, particularly regarding young migrants </a:t>
            </a:r>
            <a:r>
              <a:rPr lang="en-US" dirty="0" smtClean="0">
                <a:latin typeface="Garamond" pitchFamily="18" charset="0"/>
              </a:rPr>
              <a:t>of </a:t>
            </a:r>
            <a:r>
              <a:rPr lang="en-US" dirty="0">
                <a:latin typeface="Garamond" pitchFamily="18" charset="0"/>
              </a:rPr>
              <a:t>working age </a:t>
            </a:r>
            <a:r>
              <a:rPr lang="en-US" b="1" dirty="0">
                <a:latin typeface="Garamond" pitchFamily="18" charset="0"/>
              </a:rPr>
              <a:t>from 17 to 30 years</a:t>
            </a:r>
            <a:r>
              <a:rPr lang="en-US" dirty="0">
                <a:latin typeface="Garamond" pitchFamily="18" charset="0"/>
              </a:rPr>
              <a:t> and migrants who are recipients of unemployment </a:t>
            </a:r>
            <a:r>
              <a:rPr lang="en-US" dirty="0" smtClean="0">
                <a:latin typeface="Garamond" pitchFamily="18" charset="0"/>
              </a:rPr>
              <a:t>benefit </a:t>
            </a:r>
            <a:r>
              <a:rPr lang="en-US" dirty="0">
                <a:latin typeface="Garamond" pitchFamily="18" charset="0"/>
              </a:rPr>
              <a:t>(at least </a:t>
            </a:r>
            <a:r>
              <a:rPr lang="en-US" b="1" dirty="0">
                <a:latin typeface="Garamond" pitchFamily="18" charset="0"/>
              </a:rPr>
              <a:t>150 </a:t>
            </a:r>
            <a:r>
              <a:rPr lang="en-US" b="1" dirty="0" smtClean="0">
                <a:latin typeface="Garamond" pitchFamily="18" charset="0"/>
              </a:rPr>
              <a:t>people</a:t>
            </a:r>
            <a:r>
              <a:rPr lang="en-US" dirty="0" smtClean="0">
                <a:latin typeface="Garamond" pitchFamily="18" charset="0"/>
              </a:rPr>
              <a:t>). </a:t>
            </a:r>
            <a:endParaRPr lang="en-US" dirty="0">
              <a:latin typeface="Garamond" pitchFamily="18" charset="0"/>
            </a:endParaRPr>
          </a:p>
          <a:p>
            <a:pPr algn="just"/>
            <a:endParaRPr lang="en-US" dirty="0">
              <a:latin typeface="Garamond" pitchFamily="18" charset="0"/>
            </a:endParaRPr>
          </a:p>
          <a:p>
            <a:pPr algn="just"/>
            <a:r>
              <a:rPr lang="en-US" dirty="0">
                <a:latin typeface="Garamond" pitchFamily="18" charset="0"/>
              </a:rPr>
              <a:t>The aim of the intervention is to promote </a:t>
            </a:r>
            <a:r>
              <a:rPr lang="en-US" b="1" dirty="0">
                <a:latin typeface="Garamond" pitchFamily="18" charset="0"/>
              </a:rPr>
              <a:t>the creation and</a:t>
            </a:r>
            <a:r>
              <a:rPr lang="en-US" dirty="0">
                <a:latin typeface="Garamond" pitchFamily="18" charset="0"/>
              </a:rPr>
              <a:t> </a:t>
            </a:r>
            <a:r>
              <a:rPr lang="en-US" b="1" dirty="0">
                <a:latin typeface="Garamond" pitchFamily="18" charset="0"/>
              </a:rPr>
              <a:t>development of micro-enterprises</a:t>
            </a:r>
            <a:r>
              <a:rPr lang="en-US" dirty="0">
                <a:latin typeface="Garamond" pitchFamily="18" charset="0"/>
              </a:rPr>
              <a:t>. </a:t>
            </a:r>
          </a:p>
          <a:p>
            <a:pPr algn="just"/>
            <a:endParaRPr lang="en-US" dirty="0">
              <a:latin typeface="Garamond" pitchFamily="18" charset="0"/>
            </a:endParaRPr>
          </a:p>
          <a:p>
            <a:pPr algn="just"/>
            <a:r>
              <a:rPr lang="en-US" dirty="0">
                <a:latin typeface="Garamond" pitchFamily="18" charset="0"/>
              </a:rPr>
              <a:t>The project involves the use of forms of guarantees </a:t>
            </a:r>
            <a:r>
              <a:rPr lang="en-US" dirty="0" smtClean="0">
                <a:solidFill>
                  <a:srgbClr val="000000"/>
                </a:solidFill>
                <a:latin typeface="Garamond" pitchFamily="18" charset="0"/>
              </a:rPr>
              <a:t>in relation to </a:t>
            </a:r>
            <a:r>
              <a:rPr lang="en-US" dirty="0" smtClean="0">
                <a:latin typeface="Garamond" pitchFamily="18" charset="0"/>
              </a:rPr>
              <a:t>loans in order to enable to </a:t>
            </a:r>
            <a:r>
              <a:rPr lang="en-US" dirty="0" smtClean="0">
                <a:solidFill>
                  <a:srgbClr val="000000"/>
                </a:solidFill>
                <a:latin typeface="Garamond" pitchFamily="18" charset="0"/>
              </a:rPr>
              <a:t>start up businesses</a:t>
            </a:r>
            <a:r>
              <a:rPr lang="en-US" dirty="0" smtClean="0">
                <a:latin typeface="Garamond" pitchFamily="18" charset="0"/>
              </a:rPr>
              <a:t>. </a:t>
            </a:r>
            <a:r>
              <a:rPr lang="en-US" dirty="0">
                <a:latin typeface="Garamond" pitchFamily="18" charset="0"/>
              </a:rPr>
              <a:t>A “</a:t>
            </a:r>
            <a:r>
              <a:rPr lang="en-US" b="1" dirty="0">
                <a:latin typeface="Garamond" pitchFamily="18" charset="0"/>
              </a:rPr>
              <a:t>guarantee fund</a:t>
            </a:r>
            <a:r>
              <a:rPr lang="en-US" dirty="0">
                <a:latin typeface="Garamond" pitchFamily="18" charset="0"/>
              </a:rPr>
              <a:t>” will be constituted </a:t>
            </a:r>
            <a:r>
              <a:rPr lang="en-US" dirty="0" smtClean="0">
                <a:latin typeface="Garamond" pitchFamily="18" charset="0"/>
              </a:rPr>
              <a:t>through tenders </a:t>
            </a:r>
            <a:r>
              <a:rPr lang="en-US" dirty="0">
                <a:latin typeface="Garamond" pitchFamily="18" charset="0"/>
              </a:rPr>
              <a:t>addressed to all banking and financial operators.</a:t>
            </a:r>
          </a:p>
          <a:p>
            <a:pPr algn="just"/>
            <a:endParaRPr lang="en-US" dirty="0">
              <a:latin typeface="Garamond" pitchFamily="18" charset="0"/>
            </a:endParaRPr>
          </a:p>
          <a:p>
            <a:pPr algn="just"/>
            <a:r>
              <a:rPr lang="en-US" b="1" dirty="0">
                <a:latin typeface="Garamond" pitchFamily="18" charset="0"/>
              </a:rPr>
              <a:t>Total resources</a:t>
            </a:r>
            <a:r>
              <a:rPr lang="en-US" dirty="0">
                <a:latin typeface="Garamond" pitchFamily="18" charset="0"/>
              </a:rPr>
              <a:t>: € </a:t>
            </a:r>
            <a:r>
              <a:rPr lang="en-US" dirty="0" smtClean="0">
                <a:latin typeface="Garamond" pitchFamily="18" charset="0"/>
              </a:rPr>
              <a:t>2,000,000.00</a:t>
            </a:r>
            <a:endParaRPr lang="en-US" dirty="0">
              <a:latin typeface="Garamond" pitchFamily="18" charset="0"/>
            </a:endParaRPr>
          </a:p>
          <a:p>
            <a:pPr algn="just">
              <a:buFontTx/>
              <a:buChar char="•"/>
            </a:pPr>
            <a:endParaRPr lang="en-U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000250" y="1052513"/>
            <a:ext cx="67691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58" name="TextBox 3"/>
          <p:cNvSpPr txBox="1">
            <a:spLocks noChangeArrowheads="1"/>
          </p:cNvSpPr>
          <p:nvPr/>
        </p:nvSpPr>
        <p:spPr bwMode="auto">
          <a:xfrm>
            <a:off x="2071688" y="285750"/>
            <a:ext cx="67357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en-US" sz="2400" cap="all" dirty="0">
                <a:latin typeface="Tahoma"/>
                <a:ea typeface="Times New Roman"/>
              </a:rPr>
              <a:t> </a:t>
            </a:r>
          </a:p>
        </p:txBody>
      </p:sp>
      <p:sp>
        <p:nvSpPr>
          <p:cNvPr id="27651" name="Rettangolo 29"/>
          <p:cNvSpPr>
            <a:spLocks noChangeArrowheads="1"/>
          </p:cNvSpPr>
          <p:nvPr/>
        </p:nvSpPr>
        <p:spPr bwMode="auto">
          <a:xfrm>
            <a:off x="395288" y="1557338"/>
            <a:ext cx="828675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dirty="0">
                <a:latin typeface="Garamond" pitchFamily="18" charset="0"/>
              </a:rPr>
              <a:t>The “Start it up” project was aimed at:</a:t>
            </a:r>
          </a:p>
          <a:p>
            <a:pPr algn="just"/>
            <a:endParaRPr lang="it-IT" dirty="0">
              <a:latin typeface="Garamond" pitchFamily="18" charset="0"/>
            </a:endParaRPr>
          </a:p>
          <a:p>
            <a:pPr algn="just">
              <a:buFontTx/>
              <a:buChar char="-"/>
            </a:pPr>
            <a:r>
              <a:rPr lang="en-US" b="1" dirty="0">
                <a:latin typeface="Garamond" pitchFamily="18" charset="0"/>
              </a:rPr>
              <a:t> promoting the socio-economic integration</a:t>
            </a:r>
            <a:r>
              <a:rPr lang="en-US" dirty="0">
                <a:latin typeface="Garamond" pitchFamily="18" charset="0"/>
              </a:rPr>
              <a:t> in the Italian </a:t>
            </a:r>
            <a:r>
              <a:rPr lang="en-US" dirty="0" err="1">
                <a:latin typeface="Garamond" pitchFamily="18" charset="0"/>
              </a:rPr>
              <a:t>labour</a:t>
            </a:r>
            <a:r>
              <a:rPr lang="en-US" dirty="0">
                <a:latin typeface="Garamond" pitchFamily="18" charset="0"/>
              </a:rPr>
              <a:t> market of 400 </a:t>
            </a:r>
            <a:r>
              <a:rPr lang="en-US" dirty="0" smtClean="0">
                <a:latin typeface="Garamond" pitchFamily="18" charset="0"/>
              </a:rPr>
              <a:t>migrants </a:t>
            </a:r>
            <a:r>
              <a:rPr lang="en-US" dirty="0">
                <a:latin typeface="Garamond" pitchFamily="18" charset="0"/>
              </a:rPr>
              <a:t>who wish to start a business through support in the elaboration of a business plan, in the access to microcredit or regional/local funds, etc.;</a:t>
            </a:r>
          </a:p>
          <a:p>
            <a:pPr algn="just">
              <a:buFontTx/>
              <a:buChar char="-"/>
            </a:pPr>
            <a:endParaRPr lang="it-IT" dirty="0">
              <a:latin typeface="Garamond" pitchFamily="18" charset="0"/>
            </a:endParaRPr>
          </a:p>
          <a:p>
            <a:pPr algn="just">
              <a:buFontTx/>
              <a:buChar char="-"/>
            </a:pPr>
            <a:r>
              <a:rPr lang="en-US" dirty="0">
                <a:latin typeface="Garamond" pitchFamily="18" charset="0"/>
              </a:rPr>
              <a:t> raising awareness thanks to 9 banks through the </a:t>
            </a:r>
            <a:r>
              <a:rPr lang="en-US" b="1" dirty="0">
                <a:latin typeface="Garamond" pitchFamily="18" charset="0"/>
              </a:rPr>
              <a:t>involvement of Chambers of Commerce</a:t>
            </a:r>
            <a:r>
              <a:rPr lang="en-US" dirty="0">
                <a:latin typeface="Garamond" pitchFamily="18" charset="0"/>
              </a:rPr>
              <a:t>, trade associations and local </a:t>
            </a:r>
            <a:r>
              <a:rPr lang="en-US" dirty="0" smtClean="0">
                <a:latin typeface="Garamond" pitchFamily="18" charset="0"/>
              </a:rPr>
              <a:t>authorities with </a:t>
            </a:r>
            <a:r>
              <a:rPr lang="en-US" dirty="0">
                <a:latin typeface="Garamond" pitchFamily="18" charset="0"/>
              </a:rPr>
              <a:t>the aim to change the approach in assessing the creditworthiness of the credit system of immigrant </a:t>
            </a:r>
            <a:r>
              <a:rPr lang="en-US" dirty="0" smtClean="0">
                <a:latin typeface="Garamond" pitchFamily="18" charset="0"/>
              </a:rPr>
              <a:t>businesses;</a:t>
            </a:r>
            <a:endParaRPr lang="en-US" dirty="0">
              <a:latin typeface="Garamond" pitchFamily="18" charset="0"/>
            </a:endParaRPr>
          </a:p>
          <a:p>
            <a:pPr algn="just">
              <a:buFontTx/>
              <a:buChar char="-"/>
            </a:pPr>
            <a:endParaRPr lang="it-IT" dirty="0">
              <a:latin typeface="Garamond" pitchFamily="18" charset="0"/>
            </a:endParaRPr>
          </a:p>
          <a:p>
            <a:pPr algn="just">
              <a:buFontTx/>
              <a:buChar char="-"/>
            </a:pPr>
            <a:r>
              <a:rPr lang="en-US" dirty="0">
                <a:latin typeface="Garamond" pitchFamily="18" charset="0"/>
              </a:rPr>
              <a:t> </a:t>
            </a:r>
            <a:r>
              <a:rPr lang="en-US" b="1" dirty="0">
                <a:latin typeface="Garamond" pitchFamily="18" charset="0"/>
              </a:rPr>
              <a:t>creating an inter-institutional network</a:t>
            </a:r>
            <a:r>
              <a:rPr lang="en-US" dirty="0">
                <a:latin typeface="Garamond" pitchFamily="18" charset="0"/>
              </a:rPr>
              <a:t> which can support social and economic integration of </a:t>
            </a:r>
            <a:r>
              <a:rPr lang="en-US" dirty="0" smtClean="0">
                <a:latin typeface="Garamond" pitchFamily="18" charset="0"/>
              </a:rPr>
              <a:t>migrants </a:t>
            </a:r>
            <a:r>
              <a:rPr lang="en-US" dirty="0">
                <a:latin typeface="Garamond" pitchFamily="18" charset="0"/>
              </a:rPr>
              <a:t>(Chamber of Commerce, </a:t>
            </a:r>
            <a:r>
              <a:rPr lang="en-US" dirty="0" smtClean="0">
                <a:latin typeface="Garamond" pitchFamily="18" charset="0"/>
              </a:rPr>
              <a:t>employment </a:t>
            </a:r>
            <a:r>
              <a:rPr lang="en-US" dirty="0" err="1" smtClean="0">
                <a:latin typeface="Garamond" pitchFamily="18" charset="0"/>
              </a:rPr>
              <a:t>centres</a:t>
            </a:r>
            <a:r>
              <a:rPr lang="en-US" dirty="0" smtClean="0">
                <a:latin typeface="Garamond" pitchFamily="18" charset="0"/>
              </a:rPr>
              <a:t>, municipal information desk</a:t>
            </a:r>
            <a:r>
              <a:rPr lang="en-US" dirty="0" smtClean="0">
                <a:solidFill>
                  <a:srgbClr val="000000"/>
                </a:solidFill>
                <a:latin typeface="Garamond" pitchFamily="18" charset="0"/>
              </a:rPr>
              <a:t>,</a:t>
            </a:r>
            <a:r>
              <a:rPr lang="en-US" dirty="0" smtClean="0">
                <a:latin typeface="Garamond" pitchFamily="18" charset="0"/>
              </a:rPr>
              <a:t> </a:t>
            </a:r>
            <a:r>
              <a:rPr lang="en-US" dirty="0">
                <a:latin typeface="Garamond" pitchFamily="18" charset="0"/>
              </a:rPr>
              <a:t>immigrant associations, trade unions, trade associations). </a:t>
            </a:r>
          </a:p>
          <a:p>
            <a:pPr algn="just">
              <a:buFontTx/>
              <a:buChar char="-"/>
            </a:pPr>
            <a:endParaRPr lang="it-IT" dirty="0">
              <a:solidFill>
                <a:schemeClr val="hlink"/>
              </a:solidFill>
              <a:latin typeface="Garamond" pitchFamily="18" charset="0"/>
            </a:endParaRPr>
          </a:p>
          <a:p>
            <a:pPr algn="just"/>
            <a:r>
              <a:rPr lang="it-IT" dirty="0">
                <a:latin typeface="Garamond" pitchFamily="18" charset="0"/>
              </a:rPr>
              <a:t>Total </a:t>
            </a:r>
            <a:r>
              <a:rPr lang="en-US" dirty="0">
                <a:latin typeface="Garamond" pitchFamily="18" charset="0"/>
              </a:rPr>
              <a:t>resources</a:t>
            </a:r>
            <a:r>
              <a:rPr lang="it-IT" dirty="0">
                <a:latin typeface="Garamond" pitchFamily="18" charset="0"/>
              </a:rPr>
              <a:t>: € </a:t>
            </a:r>
            <a:r>
              <a:rPr lang="it-IT" dirty="0" smtClean="0">
                <a:latin typeface="Garamond" pitchFamily="18" charset="0"/>
              </a:rPr>
              <a:t>800,000.00 </a:t>
            </a:r>
            <a:endParaRPr lang="it-IT" dirty="0">
              <a:latin typeface="Garamond" pitchFamily="18" charset="0"/>
            </a:endParaRPr>
          </a:p>
          <a:p>
            <a:r>
              <a:rPr lang="it-IT" dirty="0"/>
              <a:t> </a:t>
            </a:r>
            <a:endParaRPr lang="it-IT" sz="2800" dirty="0"/>
          </a:p>
          <a:p>
            <a:pPr algn="just"/>
            <a:endParaRPr lang="en-US" b="1" dirty="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</p:txBody>
      </p:sp>
      <p:sp>
        <p:nvSpPr>
          <p:cNvPr id="27652" name="TextBox 3"/>
          <p:cNvSpPr txBox="1">
            <a:spLocks noChangeArrowheads="1"/>
          </p:cNvSpPr>
          <p:nvPr/>
        </p:nvSpPr>
        <p:spPr bwMode="auto">
          <a:xfrm>
            <a:off x="2071688" y="285750"/>
            <a:ext cx="673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rgbClr val="008000"/>
                </a:solidFill>
                <a:latin typeface="Garamond" pitchFamily="18" charset="0"/>
              </a:rPr>
              <a:t>9. </a:t>
            </a:r>
            <a:r>
              <a:rPr lang="en-US" sz="2400" b="1" dirty="0">
                <a:solidFill>
                  <a:srgbClr val="008000"/>
                </a:solidFill>
                <a:latin typeface="Garamond" pitchFamily="18" charset="0"/>
              </a:rPr>
              <a:t>Migrants’ enterprises. </a:t>
            </a:r>
            <a:r>
              <a:rPr lang="en-US" sz="2400" b="1" i="1" dirty="0">
                <a:solidFill>
                  <a:srgbClr val="008000"/>
                </a:solidFill>
                <a:latin typeface="Garamond" pitchFamily="18" charset="0"/>
              </a:rPr>
              <a:t>Start </a:t>
            </a:r>
            <a:r>
              <a:rPr lang="en-US" sz="2400" b="1" i="1" dirty="0" smtClean="0">
                <a:solidFill>
                  <a:srgbClr val="008000"/>
                </a:solidFill>
                <a:latin typeface="Garamond" pitchFamily="18" charset="0"/>
              </a:rPr>
              <a:t>It Up Project</a:t>
            </a:r>
            <a:endParaRPr lang="en-US" sz="2400" b="1" i="1" dirty="0">
              <a:solidFill>
                <a:srgbClr val="008000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000250" y="1052513"/>
            <a:ext cx="67691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58" name="TextBox 3"/>
          <p:cNvSpPr txBox="1">
            <a:spLocks noChangeArrowheads="1"/>
          </p:cNvSpPr>
          <p:nvPr/>
        </p:nvSpPr>
        <p:spPr bwMode="auto">
          <a:xfrm>
            <a:off x="2071688" y="285750"/>
            <a:ext cx="67357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en-US" sz="2400" cap="all" dirty="0">
                <a:latin typeface="Tahoma"/>
                <a:ea typeface="Times New Roman"/>
              </a:rPr>
              <a:t> </a:t>
            </a:r>
          </a:p>
        </p:txBody>
      </p:sp>
      <p:sp>
        <p:nvSpPr>
          <p:cNvPr id="28675" name="Rettangolo 29"/>
          <p:cNvSpPr>
            <a:spLocks noChangeArrowheads="1"/>
          </p:cNvSpPr>
          <p:nvPr/>
        </p:nvSpPr>
        <p:spPr bwMode="auto">
          <a:xfrm>
            <a:off x="323850" y="1700213"/>
            <a:ext cx="8286750" cy="421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dirty="0">
                <a:latin typeface="Garamond" pitchFamily="18" charset="0"/>
              </a:rPr>
              <a:t>The projects involved 10 Chambers of Commerce and concerned the following Italian Regions: </a:t>
            </a:r>
            <a:r>
              <a:rPr lang="en-US" dirty="0" err="1">
                <a:latin typeface="Garamond" pitchFamily="18" charset="0"/>
              </a:rPr>
              <a:t>Lombardia</a:t>
            </a:r>
            <a:r>
              <a:rPr lang="en-US" dirty="0">
                <a:latin typeface="Garamond" pitchFamily="18" charset="0"/>
              </a:rPr>
              <a:t>, </a:t>
            </a:r>
            <a:r>
              <a:rPr lang="en-US" dirty="0" err="1">
                <a:latin typeface="Garamond" pitchFamily="18" charset="0"/>
              </a:rPr>
              <a:t>Piemonte</a:t>
            </a:r>
            <a:r>
              <a:rPr lang="en-US" dirty="0">
                <a:latin typeface="Garamond" pitchFamily="18" charset="0"/>
              </a:rPr>
              <a:t>, Friuli-Venezia Giulia, Veneto, Marche, Lazio and Puglia.  </a:t>
            </a:r>
          </a:p>
          <a:p>
            <a:pPr algn="just"/>
            <a:endParaRPr lang="it-IT" dirty="0">
              <a:latin typeface="Garamond" pitchFamily="18" charset="0"/>
            </a:endParaRPr>
          </a:p>
          <a:p>
            <a:pPr algn="just"/>
            <a:endParaRPr lang="it-IT" dirty="0">
              <a:latin typeface="Garamond" pitchFamily="18" charset="0"/>
            </a:endParaRPr>
          </a:p>
          <a:p>
            <a:pPr algn="just"/>
            <a:r>
              <a:rPr lang="en-US" dirty="0">
                <a:latin typeface="Garamond" pitchFamily="18" charset="0"/>
              </a:rPr>
              <a:t>Chambers of Commerce encouraged and supported the creation of new businesses through the following services: </a:t>
            </a:r>
          </a:p>
          <a:p>
            <a:pPr algn="just"/>
            <a:r>
              <a:rPr lang="en-US" dirty="0">
                <a:latin typeface="Garamond" pitchFamily="18" charset="0"/>
              </a:rPr>
              <a:t>1) </a:t>
            </a:r>
            <a:r>
              <a:rPr lang="en-US" b="1" dirty="0">
                <a:latin typeface="Garamond" pitchFamily="18" charset="0"/>
              </a:rPr>
              <a:t>administrative simplification</a:t>
            </a:r>
            <a:r>
              <a:rPr lang="en-US" dirty="0">
                <a:latin typeface="Garamond" pitchFamily="18" charset="0"/>
              </a:rPr>
              <a:t>, </a:t>
            </a:r>
          </a:p>
          <a:p>
            <a:pPr algn="just"/>
            <a:r>
              <a:rPr lang="en-US" dirty="0">
                <a:latin typeface="Garamond" pitchFamily="18" charset="0"/>
              </a:rPr>
              <a:t>2) </a:t>
            </a:r>
            <a:r>
              <a:rPr lang="en-US" b="1" dirty="0">
                <a:latin typeface="Garamond" pitchFamily="18" charset="0"/>
              </a:rPr>
              <a:t>monitoring and dissemination of entrepreneurial culture</a:t>
            </a:r>
            <a:r>
              <a:rPr lang="en-US" dirty="0">
                <a:latin typeface="Garamond" pitchFamily="18" charset="0"/>
              </a:rPr>
              <a:t> (preparation of business plans, facilitating access to micro-credit, and competitive award of grants by the </a:t>
            </a:r>
            <a:r>
              <a:rPr lang="en-US" dirty="0" smtClean="0">
                <a:latin typeface="Garamond" pitchFamily="18" charset="0"/>
              </a:rPr>
              <a:t>regions</a:t>
            </a:r>
            <a:r>
              <a:rPr lang="en-US" dirty="0">
                <a:latin typeface="Garamond" pitchFamily="18" charset="0"/>
              </a:rPr>
              <a:t>),</a:t>
            </a:r>
          </a:p>
          <a:p>
            <a:pPr algn="just"/>
            <a:r>
              <a:rPr lang="en-US" dirty="0">
                <a:latin typeface="Garamond" pitchFamily="18" charset="0"/>
              </a:rPr>
              <a:t>3) use of the instrument of </a:t>
            </a:r>
            <a:r>
              <a:rPr lang="en-US" b="1" dirty="0" smtClean="0">
                <a:latin typeface="Garamond" pitchFamily="18" charset="0"/>
              </a:rPr>
              <a:t>micro-credit</a:t>
            </a:r>
            <a:r>
              <a:rPr lang="en-US" dirty="0" smtClean="0">
                <a:latin typeface="Garamond" pitchFamily="18" charset="0"/>
              </a:rPr>
              <a:t> </a:t>
            </a:r>
            <a:r>
              <a:rPr lang="en-US" dirty="0">
                <a:latin typeface="Garamond" pitchFamily="18" charset="0"/>
              </a:rPr>
              <a:t>aimed at the start-up of micro-enterprises or self-employment. </a:t>
            </a:r>
          </a:p>
          <a:p>
            <a:pPr algn="just"/>
            <a:endParaRPr lang="en-US" dirty="0">
              <a:latin typeface="Garamond" pitchFamily="18" charset="0"/>
            </a:endParaRPr>
          </a:p>
          <a:p>
            <a:pPr algn="just"/>
            <a:endParaRPr lang="en-US" b="1" dirty="0">
              <a:latin typeface="Garamond" pitchFamily="18" charset="0"/>
            </a:endParaRPr>
          </a:p>
          <a:p>
            <a:pPr algn="just"/>
            <a:r>
              <a:rPr lang="en-US" b="1" dirty="0">
                <a:latin typeface="Garamond" pitchFamily="18" charset="0"/>
              </a:rPr>
              <a:t>Direct involvement of the beneficiaries</a:t>
            </a:r>
            <a:r>
              <a:rPr lang="en-US" dirty="0">
                <a:latin typeface="Garamond" pitchFamily="18" charset="0"/>
              </a:rPr>
              <a:t> (participants in the activities of awareness and training proposed by the project)</a:t>
            </a:r>
          </a:p>
        </p:txBody>
      </p:sp>
      <p:sp>
        <p:nvSpPr>
          <p:cNvPr id="28676" name="TextBox 3"/>
          <p:cNvSpPr txBox="1">
            <a:spLocks noChangeArrowheads="1"/>
          </p:cNvSpPr>
          <p:nvPr/>
        </p:nvSpPr>
        <p:spPr bwMode="auto">
          <a:xfrm>
            <a:off x="2071688" y="285750"/>
            <a:ext cx="673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rgbClr val="008000"/>
                </a:solidFill>
                <a:latin typeface="Garamond" pitchFamily="18" charset="0"/>
              </a:rPr>
              <a:t>9. </a:t>
            </a:r>
            <a:r>
              <a:rPr lang="en-US" sz="2400" b="1" dirty="0">
                <a:solidFill>
                  <a:srgbClr val="008000"/>
                </a:solidFill>
                <a:latin typeface="Garamond" pitchFamily="18" charset="0"/>
              </a:rPr>
              <a:t>Migrants’ enterprises. Start it up project</a:t>
            </a:r>
          </a:p>
        </p:txBody>
      </p:sp>
      <p:sp>
        <p:nvSpPr>
          <p:cNvPr id="28677" name="AutoShape 6"/>
          <p:cNvSpPr>
            <a:spLocks noChangeArrowheads="1"/>
          </p:cNvSpPr>
          <p:nvPr/>
        </p:nvSpPr>
        <p:spPr bwMode="auto">
          <a:xfrm>
            <a:off x="250825" y="2708275"/>
            <a:ext cx="8497888" cy="2160588"/>
          </a:xfrm>
          <a:prstGeom prst="roundRect">
            <a:avLst>
              <a:gd name="adj" fmla="val 16667"/>
            </a:avLst>
          </a:prstGeom>
          <a:noFill/>
          <a:ln w="158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000250" y="1052513"/>
            <a:ext cx="67691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58" name="TextBox 3"/>
          <p:cNvSpPr txBox="1">
            <a:spLocks noChangeArrowheads="1"/>
          </p:cNvSpPr>
          <p:nvPr/>
        </p:nvSpPr>
        <p:spPr bwMode="auto">
          <a:xfrm>
            <a:off x="2071688" y="285750"/>
            <a:ext cx="67357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en-US" sz="2400" cap="all" dirty="0">
                <a:latin typeface="Tahoma"/>
                <a:ea typeface="Times New Roman"/>
              </a:rPr>
              <a:t> </a:t>
            </a:r>
          </a:p>
        </p:txBody>
      </p:sp>
      <p:sp>
        <p:nvSpPr>
          <p:cNvPr id="29699" name="Rettangolo 29"/>
          <p:cNvSpPr>
            <a:spLocks noChangeArrowheads="1"/>
          </p:cNvSpPr>
          <p:nvPr/>
        </p:nvSpPr>
        <p:spPr bwMode="auto">
          <a:xfrm>
            <a:off x="755650" y="2097088"/>
            <a:ext cx="7848600" cy="476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/>
            <a:r>
              <a:rPr lang="en-US" b="1" dirty="0">
                <a:latin typeface="Garamond" pitchFamily="18" charset="0"/>
              </a:rPr>
              <a:t>Results</a:t>
            </a:r>
            <a:r>
              <a:rPr lang="en-US" dirty="0">
                <a:latin typeface="Garamond" pitchFamily="18" charset="0"/>
              </a:rPr>
              <a:t>: </a:t>
            </a:r>
          </a:p>
          <a:p>
            <a:pPr marL="342900" indent="-342900" algn="just"/>
            <a:endParaRPr lang="en-US" dirty="0">
              <a:latin typeface="Garamond" pitchFamily="18" charset="0"/>
            </a:endParaRPr>
          </a:p>
          <a:p>
            <a:pPr marL="342900" indent="-342900" algn="just">
              <a:buFontTx/>
              <a:buAutoNum type="arabicParenR"/>
            </a:pPr>
            <a:r>
              <a:rPr lang="en-US" dirty="0">
                <a:latin typeface="Garamond" pitchFamily="18" charset="0"/>
              </a:rPr>
              <a:t>Publication of the results of the project. Ten stories of start up </a:t>
            </a:r>
            <a:r>
              <a:rPr lang="en-US" dirty="0" smtClean="0">
                <a:latin typeface="Garamond" pitchFamily="18" charset="0"/>
              </a:rPr>
              <a:t>enterprises</a:t>
            </a:r>
            <a:endParaRPr lang="en-US" dirty="0">
              <a:latin typeface="Garamond" pitchFamily="18" charset="0"/>
            </a:endParaRPr>
          </a:p>
          <a:p>
            <a:pPr marL="342900" indent="-342900" algn="just">
              <a:buFontTx/>
              <a:buAutoNum type="arabicParenR"/>
            </a:pPr>
            <a:endParaRPr lang="en-US" dirty="0">
              <a:latin typeface="Garamond" pitchFamily="18" charset="0"/>
            </a:endParaRPr>
          </a:p>
          <a:p>
            <a:pPr marL="342900" indent="-342900" algn="just">
              <a:buFontTx/>
              <a:buAutoNum type="arabicParenR"/>
            </a:pPr>
            <a:r>
              <a:rPr lang="en-US" dirty="0">
                <a:latin typeface="Garamond" pitchFamily="18" charset="0"/>
              </a:rPr>
              <a:t>Mapping of </a:t>
            </a:r>
            <a:r>
              <a:rPr lang="en-US" dirty="0" smtClean="0">
                <a:latin typeface="Garamond" pitchFamily="18" charset="0"/>
              </a:rPr>
              <a:t>migrant </a:t>
            </a:r>
            <a:r>
              <a:rPr lang="en-US" dirty="0">
                <a:latin typeface="Garamond" pitchFamily="18" charset="0"/>
              </a:rPr>
              <a:t>entrepreneurs</a:t>
            </a:r>
          </a:p>
          <a:p>
            <a:pPr marL="342900" indent="-342900" algn="just">
              <a:buFontTx/>
              <a:buAutoNum type="arabicParenR"/>
            </a:pPr>
            <a:endParaRPr lang="en-US" dirty="0">
              <a:latin typeface="Garamond" pitchFamily="18" charset="0"/>
            </a:endParaRPr>
          </a:p>
          <a:p>
            <a:pPr marL="342900" indent="-342900" algn="just">
              <a:buFontTx/>
              <a:buAutoNum type="arabicParenR"/>
            </a:pPr>
            <a:r>
              <a:rPr lang="en-US" dirty="0">
                <a:latin typeface="Garamond" pitchFamily="18" charset="0"/>
              </a:rPr>
              <a:t>Final evaluation of the project impact during a meeting held in November </a:t>
            </a:r>
            <a:r>
              <a:rPr lang="en-US" dirty="0" smtClean="0">
                <a:latin typeface="Garamond" pitchFamily="18" charset="0"/>
              </a:rPr>
              <a:t>2012</a:t>
            </a:r>
            <a:endParaRPr lang="en-US" dirty="0">
              <a:latin typeface="Garamond" pitchFamily="18" charset="0"/>
            </a:endParaRPr>
          </a:p>
          <a:p>
            <a:pPr marL="342900" indent="-342900" algn="just">
              <a:buFontTx/>
              <a:buAutoNum type="arabicParenR"/>
            </a:pPr>
            <a:endParaRPr lang="en-US" dirty="0">
              <a:latin typeface="Garamond" pitchFamily="18" charset="0"/>
            </a:endParaRPr>
          </a:p>
          <a:p>
            <a:pPr marL="342900" indent="-342900" algn="just">
              <a:buFontTx/>
              <a:buAutoNum type="arabicParenR"/>
            </a:pPr>
            <a:r>
              <a:rPr lang="en-US" dirty="0">
                <a:latin typeface="Garamond" pitchFamily="18" charset="0"/>
              </a:rPr>
              <a:t>Assessment of future policies based on the results of this project</a:t>
            </a:r>
          </a:p>
          <a:p>
            <a:pPr marL="342900" indent="-342900" algn="just">
              <a:buFontTx/>
              <a:buAutoNum type="arabicParenR"/>
            </a:pPr>
            <a:endParaRPr lang="en-US" dirty="0">
              <a:latin typeface="Garamond" pitchFamily="18" charset="0"/>
            </a:endParaRPr>
          </a:p>
          <a:p>
            <a:pPr marL="342900" indent="-342900" algn="just"/>
            <a:endParaRPr lang="en-US" dirty="0">
              <a:latin typeface="Garamond" pitchFamily="18" charset="0"/>
            </a:endParaRPr>
          </a:p>
          <a:p>
            <a:pPr marL="342900" indent="-342900" algn="just">
              <a:buFontTx/>
              <a:buAutoNum type="arabicParenR"/>
            </a:pPr>
            <a:endParaRPr lang="en-US" dirty="0">
              <a:latin typeface="Garamond" pitchFamily="18" charset="0"/>
            </a:endParaRPr>
          </a:p>
          <a:p>
            <a:pPr marL="342900" indent="-342900" algn="just">
              <a:buFontTx/>
              <a:buAutoNum type="arabicParenR"/>
            </a:pPr>
            <a:endParaRPr lang="en-US" dirty="0">
              <a:latin typeface="Garamond" pitchFamily="18" charset="0"/>
            </a:endParaRPr>
          </a:p>
          <a:p>
            <a:pPr marL="342900" indent="-342900" algn="just">
              <a:buFontTx/>
              <a:buAutoNum type="arabicParenR"/>
            </a:pPr>
            <a:endParaRPr lang="en-US" dirty="0">
              <a:latin typeface="Garamond" pitchFamily="18" charset="0"/>
            </a:endParaRPr>
          </a:p>
          <a:p>
            <a:pPr marL="342900" indent="-342900" algn="just">
              <a:buFontTx/>
              <a:buAutoNum type="arabicParenR"/>
            </a:pPr>
            <a:endParaRPr lang="en-US" dirty="0">
              <a:latin typeface="Garamond" pitchFamily="18" charset="0"/>
            </a:endParaRPr>
          </a:p>
          <a:p>
            <a:pPr marL="342900" indent="-342900" algn="just"/>
            <a:endParaRPr lang="it-IT" dirty="0">
              <a:latin typeface="Garamond" pitchFamily="18" charset="0"/>
            </a:endParaRPr>
          </a:p>
          <a:p>
            <a:pPr marL="342900" indent="-342900" algn="just"/>
            <a:endParaRPr lang="it-IT" dirty="0">
              <a:latin typeface="Garamond" pitchFamily="18" charset="0"/>
            </a:endParaRPr>
          </a:p>
        </p:txBody>
      </p:sp>
      <p:sp>
        <p:nvSpPr>
          <p:cNvPr id="29700" name="TextBox 3"/>
          <p:cNvSpPr txBox="1">
            <a:spLocks noChangeArrowheads="1"/>
          </p:cNvSpPr>
          <p:nvPr/>
        </p:nvSpPr>
        <p:spPr bwMode="auto">
          <a:xfrm>
            <a:off x="2071688" y="285750"/>
            <a:ext cx="673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rgbClr val="008000"/>
                </a:solidFill>
                <a:latin typeface="Garamond" pitchFamily="18" charset="0"/>
              </a:rPr>
              <a:t>9. </a:t>
            </a:r>
            <a:r>
              <a:rPr lang="en-US" sz="2400" b="1" dirty="0">
                <a:solidFill>
                  <a:srgbClr val="008000"/>
                </a:solidFill>
                <a:latin typeface="Garamond" pitchFamily="18" charset="0"/>
              </a:rPr>
              <a:t>Migrants’ enterprises. Start it up project</a:t>
            </a:r>
          </a:p>
        </p:txBody>
      </p:sp>
      <p:sp>
        <p:nvSpPr>
          <p:cNvPr id="29701" name="AutoShape 6"/>
          <p:cNvSpPr>
            <a:spLocks noChangeArrowheads="1"/>
          </p:cNvSpPr>
          <p:nvPr/>
        </p:nvSpPr>
        <p:spPr bwMode="auto">
          <a:xfrm>
            <a:off x="250825" y="1844675"/>
            <a:ext cx="8497888" cy="3313113"/>
          </a:xfrm>
          <a:prstGeom prst="roundRect">
            <a:avLst>
              <a:gd name="adj" fmla="val 16667"/>
            </a:avLst>
          </a:prstGeom>
          <a:noFill/>
          <a:ln w="158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000250" y="1052513"/>
            <a:ext cx="67691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86" name="TextBox 3"/>
          <p:cNvSpPr txBox="1">
            <a:spLocks noChangeArrowheads="1"/>
          </p:cNvSpPr>
          <p:nvPr/>
        </p:nvSpPr>
        <p:spPr bwMode="auto">
          <a:xfrm>
            <a:off x="2071688" y="285750"/>
            <a:ext cx="67357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Garamond" pitchFamily="18" charset="0"/>
              </a:rPr>
              <a:t>Summary</a:t>
            </a:r>
            <a:endParaRPr lang="it-IT" sz="2400" b="1">
              <a:solidFill>
                <a:srgbClr val="000000"/>
              </a:solidFill>
              <a:latin typeface="Garamond" pitchFamily="18" charset="0"/>
            </a:endParaRPr>
          </a:p>
        </p:txBody>
      </p:sp>
      <p:sp>
        <p:nvSpPr>
          <p:cNvPr id="16387" name="Rettangolo 29"/>
          <p:cNvSpPr>
            <a:spLocks noChangeArrowheads="1"/>
          </p:cNvSpPr>
          <p:nvPr/>
        </p:nvSpPr>
        <p:spPr bwMode="auto">
          <a:xfrm>
            <a:off x="395288" y="1539875"/>
            <a:ext cx="828675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US" b="1" dirty="0" smtClean="0">
                <a:solidFill>
                  <a:schemeClr val="accent2"/>
                </a:solidFill>
                <a:latin typeface="Garamond" pitchFamily="18" charset="0"/>
                <a:ea typeface="MS PGothic" pitchFamily="34" charset="-128"/>
              </a:rPr>
              <a:t>The institutional framework</a:t>
            </a:r>
          </a:p>
          <a:p>
            <a:pPr marL="342900" indent="-342900" algn="just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US" b="1" dirty="0" smtClean="0">
                <a:solidFill>
                  <a:srgbClr val="6666FF"/>
                </a:solidFill>
                <a:latin typeface="Garamond" pitchFamily="18" charset="0"/>
                <a:ea typeface="MS PGothic" pitchFamily="34" charset="-128"/>
              </a:rPr>
              <a:t>Pre-departure </a:t>
            </a:r>
            <a:r>
              <a:rPr lang="en-US" b="1" dirty="0">
                <a:solidFill>
                  <a:srgbClr val="6666FF"/>
                </a:solidFill>
                <a:latin typeface="Garamond" pitchFamily="18" charset="0"/>
                <a:ea typeface="MS PGothic" pitchFamily="34" charset="-128"/>
              </a:rPr>
              <a:t>Training </a:t>
            </a:r>
            <a:r>
              <a:rPr lang="en-US" b="1" dirty="0" err="1" smtClean="0">
                <a:solidFill>
                  <a:srgbClr val="6666FF"/>
                </a:solidFill>
                <a:latin typeface="Garamond" pitchFamily="18" charset="0"/>
                <a:ea typeface="MS PGothic" pitchFamily="34" charset="-128"/>
              </a:rPr>
              <a:t>Programmes</a:t>
            </a:r>
            <a:endParaRPr lang="en-US" b="1" dirty="0">
              <a:solidFill>
                <a:srgbClr val="6666FF"/>
              </a:solidFill>
              <a:latin typeface="Garamond" pitchFamily="18" charset="0"/>
              <a:ea typeface="MS PGothic" pitchFamily="34" charset="-128"/>
            </a:endParaRPr>
          </a:p>
          <a:p>
            <a:pPr marL="342900" indent="-342900" algn="just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US" b="1" dirty="0">
                <a:solidFill>
                  <a:srgbClr val="6666FF"/>
                </a:solidFill>
                <a:latin typeface="Garamond" pitchFamily="18" charset="0"/>
                <a:ea typeface="MS PGothic" pitchFamily="34" charset="-128"/>
              </a:rPr>
              <a:t>Bilateral Agreements</a:t>
            </a:r>
          </a:p>
          <a:p>
            <a:pPr marL="342900" indent="-342900" algn="just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US" b="1" dirty="0">
                <a:solidFill>
                  <a:srgbClr val="008000"/>
                </a:solidFill>
                <a:latin typeface="Garamond" pitchFamily="18" charset="0"/>
                <a:ea typeface="MS PGothic" pitchFamily="34" charset="-128"/>
              </a:rPr>
              <a:t>The measures in Italy. </a:t>
            </a:r>
            <a:r>
              <a:rPr lang="en-US" b="1" dirty="0" smtClean="0">
                <a:solidFill>
                  <a:srgbClr val="008000"/>
                </a:solidFill>
                <a:latin typeface="Garamond" pitchFamily="18" charset="0"/>
                <a:ea typeface="MS PGothic" pitchFamily="34" charset="-128"/>
              </a:rPr>
              <a:t>The website </a:t>
            </a:r>
            <a:r>
              <a:rPr lang="en-US" b="1" dirty="0">
                <a:solidFill>
                  <a:srgbClr val="008000"/>
                </a:solidFill>
                <a:latin typeface="Garamond" pitchFamily="18" charset="0"/>
                <a:ea typeface="MS PGothic" pitchFamily="34" charset="-128"/>
              </a:rPr>
              <a:t>on integration</a:t>
            </a:r>
          </a:p>
          <a:p>
            <a:pPr marL="342900" indent="-342900" algn="just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US" b="1" dirty="0">
                <a:solidFill>
                  <a:srgbClr val="008000"/>
                </a:solidFill>
                <a:latin typeface="Garamond" pitchFamily="18" charset="0"/>
                <a:ea typeface="MS PGothic" pitchFamily="34" charset="-128"/>
              </a:rPr>
              <a:t>Training and qualification. RE.LA.R. project </a:t>
            </a:r>
          </a:p>
          <a:p>
            <a:pPr marL="342900" indent="-342900" algn="just">
              <a:lnSpc>
                <a:spcPct val="150000"/>
              </a:lnSpc>
              <a:buFontTx/>
              <a:buAutoNum type="arabicPeriod"/>
            </a:pPr>
            <a:r>
              <a:rPr lang="en-US" b="1" dirty="0" smtClean="0">
                <a:solidFill>
                  <a:srgbClr val="008000"/>
                </a:solidFill>
                <a:latin typeface="Garamond" pitchFamily="18" charset="0"/>
                <a:ea typeface="MS PGothic" pitchFamily="34" charset="-128"/>
              </a:rPr>
              <a:t>Development </a:t>
            </a:r>
            <a:r>
              <a:rPr lang="en-US" b="1" dirty="0">
                <a:solidFill>
                  <a:srgbClr val="008000"/>
                </a:solidFill>
                <a:latin typeface="Garamond" pitchFamily="18" charset="0"/>
                <a:ea typeface="MS PGothic" pitchFamily="34" charset="-128"/>
              </a:rPr>
              <a:t>of integrated system of Human Services. ASSAP project.</a:t>
            </a:r>
          </a:p>
          <a:p>
            <a:pPr marL="342900" indent="-342900" algn="just">
              <a:lnSpc>
                <a:spcPct val="150000"/>
              </a:lnSpc>
              <a:buFontTx/>
              <a:buAutoNum type="arabicPeriod"/>
            </a:pPr>
            <a:r>
              <a:rPr lang="en-US" b="1" dirty="0">
                <a:solidFill>
                  <a:srgbClr val="008000"/>
                </a:solidFill>
                <a:latin typeface="Garamond" pitchFamily="18" charset="0"/>
              </a:rPr>
              <a:t>Integration and access to work for unaccompanied minors</a:t>
            </a:r>
          </a:p>
          <a:p>
            <a:pPr marL="342900" indent="-342900" algn="just">
              <a:lnSpc>
                <a:spcPct val="150000"/>
              </a:lnSpc>
              <a:buFontTx/>
              <a:buAutoNum type="arabicPeriod"/>
            </a:pPr>
            <a:r>
              <a:rPr lang="en-US" b="1" dirty="0" smtClean="0">
                <a:solidFill>
                  <a:srgbClr val="008000"/>
                </a:solidFill>
                <a:latin typeface="Garamond" pitchFamily="18" charset="0"/>
              </a:rPr>
              <a:t>Social and </a:t>
            </a:r>
            <a:r>
              <a:rPr lang="en-US" b="1" dirty="0" err="1" smtClean="0">
                <a:solidFill>
                  <a:srgbClr val="008000"/>
                </a:solidFill>
                <a:latin typeface="Garamond" pitchFamily="18" charset="0"/>
              </a:rPr>
              <a:t>labour</a:t>
            </a:r>
            <a:r>
              <a:rPr lang="en-US" b="1" dirty="0" smtClean="0">
                <a:solidFill>
                  <a:srgbClr val="008000"/>
                </a:solidFill>
                <a:latin typeface="Garamond" pitchFamily="18" charset="0"/>
              </a:rPr>
              <a:t> integration of young migrants</a:t>
            </a:r>
          </a:p>
          <a:p>
            <a:pPr marL="342900" indent="-342900" algn="just">
              <a:lnSpc>
                <a:spcPct val="150000"/>
              </a:lnSpc>
              <a:buFontTx/>
              <a:buAutoNum type="arabicPeriod"/>
            </a:pPr>
            <a:r>
              <a:rPr lang="en-US" b="1" dirty="0" smtClean="0">
                <a:solidFill>
                  <a:srgbClr val="008000"/>
                </a:solidFill>
                <a:latin typeface="Garamond" pitchFamily="18" charset="0"/>
                <a:ea typeface="MS PGothic" pitchFamily="34" charset="-128"/>
              </a:rPr>
              <a:t>Immigrants’ enterprises. Start it up project</a:t>
            </a:r>
          </a:p>
          <a:p>
            <a:pPr marL="342900" indent="-342900" algn="just">
              <a:lnSpc>
                <a:spcPct val="150000"/>
              </a:lnSpc>
              <a:buFontTx/>
              <a:buAutoNum type="arabicPeriod"/>
            </a:pPr>
            <a:r>
              <a:rPr lang="en-US" b="1" dirty="0" smtClean="0">
                <a:solidFill>
                  <a:srgbClr val="9933FF"/>
                </a:solidFill>
                <a:latin typeface="Garamond" pitchFamily="18" charset="0"/>
              </a:rPr>
              <a:t>Professional </a:t>
            </a:r>
            <a:r>
              <a:rPr lang="en-US" b="1" dirty="0">
                <a:solidFill>
                  <a:srgbClr val="9933FF"/>
                </a:solidFill>
                <a:latin typeface="Garamond" pitchFamily="18" charset="0"/>
              </a:rPr>
              <a:t>integration of migrant women</a:t>
            </a:r>
          </a:p>
          <a:p>
            <a:pPr marL="342900" indent="-342900" algn="just"/>
            <a:endParaRPr lang="en-US" b="1" dirty="0">
              <a:solidFill>
                <a:srgbClr val="008000"/>
              </a:solidFill>
              <a:latin typeface="Garamond" pitchFamily="18" charset="0"/>
            </a:endParaRPr>
          </a:p>
          <a:p>
            <a:pPr marL="342900" indent="-342900" algn="just">
              <a:buFontTx/>
              <a:buAutoNum type="arabicPeriod"/>
            </a:pPr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marL="342900" indent="-342900" algn="just">
              <a:buFontTx/>
              <a:buAutoNum type="arabicPeriod"/>
            </a:pPr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marL="342900" indent="-342900" algn="just">
              <a:buFontTx/>
              <a:buAutoNum type="arabicPeriod"/>
            </a:pPr>
            <a:endParaRPr lang="en-US" dirty="0">
              <a:latin typeface="Garamond" pitchFamily="18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000250" y="1052513"/>
            <a:ext cx="67691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94" name="TextBox 3"/>
          <p:cNvSpPr txBox="1">
            <a:spLocks noChangeArrowheads="1"/>
          </p:cNvSpPr>
          <p:nvPr/>
        </p:nvSpPr>
        <p:spPr bwMode="auto">
          <a:xfrm>
            <a:off x="2071688" y="285750"/>
            <a:ext cx="6964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9933FF"/>
                </a:solidFill>
                <a:latin typeface="Garamond" pitchFamily="18" charset="0"/>
              </a:rPr>
              <a:t>10. Professional integration of migrant women</a:t>
            </a:r>
          </a:p>
        </p:txBody>
      </p:sp>
      <p:sp>
        <p:nvSpPr>
          <p:cNvPr id="33795" name="Rettangolo 29"/>
          <p:cNvSpPr>
            <a:spLocks noChangeArrowheads="1"/>
          </p:cNvSpPr>
          <p:nvPr/>
        </p:nvSpPr>
        <p:spPr bwMode="auto">
          <a:xfrm>
            <a:off x="428625" y="1928813"/>
            <a:ext cx="8286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  </a:t>
            </a:r>
            <a:endParaRPr lang="it-IT" sz="1000"/>
          </a:p>
          <a:p>
            <a:endParaRPr lang="it-IT" sz="1000"/>
          </a:p>
          <a:p>
            <a:pPr algn="just"/>
            <a:endParaRPr lang="en-US" sz="100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sz="1000">
              <a:latin typeface="Garamond" pitchFamily="18" charset="0"/>
              <a:ea typeface="MS PGothic" pitchFamily="34" charset="-128"/>
            </a:endParaRPr>
          </a:p>
        </p:txBody>
      </p:sp>
      <p:sp>
        <p:nvSpPr>
          <p:cNvPr id="33796" name="Rettangolo 4"/>
          <p:cNvSpPr>
            <a:spLocks noChangeArrowheads="1"/>
          </p:cNvSpPr>
          <p:nvPr/>
        </p:nvSpPr>
        <p:spPr bwMode="auto">
          <a:xfrm>
            <a:off x="539750" y="1628775"/>
            <a:ext cx="8135938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dirty="0">
                <a:latin typeface="Garamond" pitchFamily="18" charset="0"/>
              </a:rPr>
              <a:t>Proposal in the framework of the European Integration Fund in order to support the autonomy of vulnerable groups among migrants, especially </a:t>
            </a:r>
            <a:r>
              <a:rPr lang="en-US" b="1" dirty="0">
                <a:latin typeface="Garamond" pitchFamily="18" charset="0"/>
              </a:rPr>
              <a:t>unaccompanied foreign minors under transition to adulthood</a:t>
            </a:r>
            <a:r>
              <a:rPr lang="en-US" dirty="0">
                <a:latin typeface="Garamond" pitchFamily="18" charset="0"/>
              </a:rPr>
              <a:t> (16-17 years) and </a:t>
            </a:r>
            <a:r>
              <a:rPr lang="en-US" b="1" dirty="0">
                <a:latin typeface="Garamond" pitchFamily="18" charset="0"/>
              </a:rPr>
              <a:t>young </a:t>
            </a:r>
            <a:r>
              <a:rPr lang="en-US" b="1" dirty="0" smtClean="0">
                <a:latin typeface="Garamond" pitchFamily="18" charset="0"/>
              </a:rPr>
              <a:t>female </a:t>
            </a:r>
            <a:r>
              <a:rPr lang="en-US" b="1" dirty="0">
                <a:latin typeface="Garamond" pitchFamily="18" charset="0"/>
              </a:rPr>
              <a:t>migrants at risk of social exclusion</a:t>
            </a:r>
            <a:r>
              <a:rPr lang="en-US" dirty="0">
                <a:latin typeface="Garamond" pitchFamily="18" charset="0"/>
              </a:rPr>
              <a:t> (until 24 years)</a:t>
            </a:r>
          </a:p>
          <a:p>
            <a:pPr algn="just">
              <a:buFontTx/>
              <a:buAutoNum type="alphaLcParenR"/>
            </a:pPr>
            <a:endParaRPr lang="en-US" dirty="0">
              <a:latin typeface="Garamond" pitchFamily="18" charset="0"/>
            </a:endParaRPr>
          </a:p>
          <a:p>
            <a:pPr algn="just"/>
            <a:r>
              <a:rPr lang="en-US" b="1" dirty="0">
                <a:latin typeface="Garamond" pitchFamily="18" charset="0"/>
              </a:rPr>
              <a:t>Specific objectives</a:t>
            </a:r>
            <a:r>
              <a:rPr lang="en-US" dirty="0">
                <a:latin typeface="Garamond" pitchFamily="18" charset="0"/>
              </a:rPr>
              <a:t>:</a:t>
            </a:r>
          </a:p>
          <a:p>
            <a:pPr algn="just"/>
            <a:endParaRPr lang="en-US" dirty="0">
              <a:latin typeface="Garamond" pitchFamily="18" charset="0"/>
            </a:endParaRPr>
          </a:p>
          <a:p>
            <a:pPr algn="just">
              <a:buFontTx/>
              <a:buChar char="-"/>
            </a:pPr>
            <a:r>
              <a:rPr lang="en-US" dirty="0">
                <a:latin typeface="Garamond" pitchFamily="18" charset="0"/>
              </a:rPr>
              <a:t> </a:t>
            </a:r>
            <a:r>
              <a:rPr lang="en-US" i="1" dirty="0">
                <a:latin typeface="Garamond" pitchFamily="18" charset="0"/>
              </a:rPr>
              <a:t>achievement of a good level of independence and integration into Italian society</a:t>
            </a:r>
            <a:r>
              <a:rPr lang="en-US" dirty="0">
                <a:latin typeface="Garamond" pitchFamily="18" charset="0"/>
              </a:rPr>
              <a:t> </a:t>
            </a:r>
          </a:p>
          <a:p>
            <a:pPr algn="just"/>
            <a:r>
              <a:rPr lang="en-US" dirty="0">
                <a:latin typeface="Garamond" pitchFamily="18" charset="0"/>
              </a:rPr>
              <a:t>  Set of measures regarding: legal and administrative assistance; coaching and supporting</a:t>
            </a:r>
          </a:p>
          <a:p>
            <a:pPr algn="just"/>
            <a:r>
              <a:rPr lang="en-US" dirty="0">
                <a:latin typeface="Garamond" pitchFamily="18" charset="0"/>
              </a:rPr>
              <a:t>  services; job placement; housing, cultural and recreational services.</a:t>
            </a:r>
          </a:p>
          <a:p>
            <a:pPr algn="just"/>
            <a:endParaRPr lang="en-US" dirty="0">
              <a:latin typeface="Garamond" pitchFamily="18" charset="0"/>
            </a:endParaRPr>
          </a:p>
          <a:p>
            <a:pPr algn="just">
              <a:buFontTx/>
              <a:buChar char="-"/>
            </a:pPr>
            <a:r>
              <a:rPr lang="en-US" dirty="0">
                <a:latin typeface="Garamond" pitchFamily="18" charset="0"/>
              </a:rPr>
              <a:t> </a:t>
            </a:r>
            <a:r>
              <a:rPr lang="en-US" i="1" dirty="0" smtClean="0">
                <a:latin typeface="Garamond" pitchFamily="18" charset="0"/>
              </a:rPr>
              <a:t>Strengthening </a:t>
            </a:r>
            <a:r>
              <a:rPr lang="en-US" i="1" dirty="0">
                <a:latin typeface="Garamond" pitchFamily="18" charset="0"/>
              </a:rPr>
              <a:t>of the network</a:t>
            </a:r>
            <a:r>
              <a:rPr lang="en-US" dirty="0">
                <a:latin typeface="Garamond" pitchFamily="18" charset="0"/>
              </a:rPr>
              <a:t> of public institutions and private organizations supporting the</a:t>
            </a:r>
          </a:p>
          <a:p>
            <a:pPr algn="just"/>
            <a:r>
              <a:rPr lang="en-US" dirty="0">
                <a:latin typeface="Garamond" pitchFamily="18" charset="0"/>
              </a:rPr>
              <a:t>  autonomy of vulnerable migrants, particularly of young women </a:t>
            </a:r>
          </a:p>
          <a:p>
            <a:pPr algn="just">
              <a:buFontTx/>
              <a:buChar char="•"/>
            </a:pPr>
            <a:endParaRPr lang="en-U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5" y="357188"/>
            <a:ext cx="239077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8" name="TextBox 4"/>
          <p:cNvSpPr txBox="1">
            <a:spLocks noChangeArrowheads="1"/>
          </p:cNvSpPr>
          <p:nvPr/>
        </p:nvSpPr>
        <p:spPr bwMode="auto">
          <a:xfrm>
            <a:off x="2500313" y="3929063"/>
            <a:ext cx="5035550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1600" b="1">
              <a:latin typeface="Garamond" pitchFamily="18" charset="0"/>
            </a:endParaRPr>
          </a:p>
          <a:p>
            <a:pPr algn="ctr"/>
            <a:r>
              <a:rPr lang="en-US" sz="1600" b="1">
                <a:latin typeface="Garamond" pitchFamily="18" charset="0"/>
              </a:rPr>
              <a:t>For further information please contact fbiondi@lavoro.gov.it</a:t>
            </a:r>
          </a:p>
          <a:p>
            <a:pPr algn="ctr"/>
            <a:endParaRPr lang="en-US" sz="1600" b="1">
              <a:latin typeface="Garamond" pitchFamily="18" charset="0"/>
            </a:endParaRPr>
          </a:p>
          <a:p>
            <a:pPr algn="ctr"/>
            <a:r>
              <a:rPr lang="en-US" sz="1600">
                <a:latin typeface="Garamond" pitchFamily="18" charset="0"/>
              </a:rPr>
              <a:t>General Directorate for Immigration and Integration Policies</a:t>
            </a:r>
          </a:p>
          <a:p>
            <a:pPr algn="ctr"/>
            <a:r>
              <a:rPr lang="en-US" sz="1600">
                <a:latin typeface="Garamond" pitchFamily="18" charset="0"/>
              </a:rPr>
              <a:t>Unit IV - “Unaccompanied Minors and Integration Policies”</a:t>
            </a:r>
          </a:p>
        </p:txBody>
      </p:sp>
      <p:sp>
        <p:nvSpPr>
          <p:cNvPr id="34819" name="TextBox 5"/>
          <p:cNvSpPr txBox="1">
            <a:spLocks noChangeArrowheads="1"/>
          </p:cNvSpPr>
          <p:nvPr/>
        </p:nvSpPr>
        <p:spPr bwMode="auto">
          <a:xfrm>
            <a:off x="928688" y="2428875"/>
            <a:ext cx="821531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zh-CN" sz="1600" b="1" dirty="0">
                <a:latin typeface="Garamond" pitchFamily="18" charset="0"/>
                <a:ea typeface="Arial Unicode MS"/>
                <a:cs typeface="Arial Unicode MS"/>
              </a:rPr>
              <a:t> </a:t>
            </a:r>
          </a:p>
          <a:p>
            <a:pPr algn="ctr"/>
            <a:endParaRPr lang="en-GB" altLang="zh-CN" sz="1600" b="1" dirty="0">
              <a:latin typeface="Garamond" pitchFamily="18" charset="0"/>
              <a:ea typeface="Arial Unicode MS"/>
              <a:cs typeface="Arial Unicode MS"/>
            </a:endParaRPr>
          </a:p>
          <a:p>
            <a:pPr algn="ctr"/>
            <a:r>
              <a:rPr lang="en-GB" altLang="zh-CN" sz="2400" b="1" i="1" dirty="0">
                <a:solidFill>
                  <a:srgbClr val="002060"/>
                </a:solidFill>
                <a:latin typeface="Garamond" pitchFamily="18" charset="0"/>
                <a:ea typeface="Arial Unicode MS"/>
                <a:cs typeface="Arial Unicode MS"/>
              </a:rPr>
              <a:t>Thank you for </a:t>
            </a:r>
            <a:r>
              <a:rPr lang="en-GB" altLang="zh-CN" sz="2400" b="1" i="1" dirty="0" smtClean="0">
                <a:solidFill>
                  <a:srgbClr val="002060"/>
                </a:solidFill>
                <a:latin typeface="Garamond" pitchFamily="18" charset="0"/>
                <a:ea typeface="Arial Unicode MS"/>
                <a:cs typeface="Arial Unicode MS"/>
              </a:rPr>
              <a:t>your attention</a:t>
            </a:r>
            <a:endParaRPr lang="en-GB" altLang="zh-CN" sz="2400" b="1" i="1" dirty="0">
              <a:solidFill>
                <a:srgbClr val="002060"/>
              </a:solidFill>
              <a:latin typeface="Garamond" pitchFamily="18" charset="0"/>
              <a:ea typeface="Arial Unicode MS"/>
              <a:cs typeface="Arial Unicode MS"/>
            </a:endParaRPr>
          </a:p>
          <a:p>
            <a:pPr algn="ctr"/>
            <a:endParaRPr lang="en-GB" altLang="zh-CN" sz="1600" dirty="0">
              <a:latin typeface="Garamond" pitchFamily="18" charset="0"/>
              <a:ea typeface="Arial Unicode MS"/>
              <a:cs typeface="Arial Unicode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000250" y="1052513"/>
            <a:ext cx="67691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TextBox 3"/>
          <p:cNvSpPr txBox="1">
            <a:spLocks noChangeArrowheads="1"/>
          </p:cNvSpPr>
          <p:nvPr/>
        </p:nvSpPr>
        <p:spPr bwMode="auto">
          <a:xfrm>
            <a:off x="1908175" y="333375"/>
            <a:ext cx="72358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  <a:latin typeface="Garamond" pitchFamily="18" charset="0"/>
                <a:ea typeface="MS PGothic" pitchFamily="34" charset="-128"/>
              </a:rPr>
              <a:t>1. </a:t>
            </a:r>
            <a:r>
              <a:rPr lang="it-IT" sz="2400" b="1" dirty="0" smtClean="0">
                <a:solidFill>
                  <a:schemeClr val="accent2"/>
                </a:solidFill>
                <a:latin typeface="Garamond" pitchFamily="18" charset="0"/>
                <a:ea typeface="MS PGothic" pitchFamily="34" charset="-128"/>
              </a:rPr>
              <a:t>The </a:t>
            </a:r>
            <a:r>
              <a:rPr lang="it-IT" sz="2400" b="1" dirty="0" err="1">
                <a:solidFill>
                  <a:schemeClr val="accent2"/>
                </a:solidFill>
                <a:latin typeface="Garamond" pitchFamily="18" charset="0"/>
                <a:ea typeface="MS PGothic" pitchFamily="34" charset="-128"/>
              </a:rPr>
              <a:t>institutional</a:t>
            </a:r>
            <a:r>
              <a:rPr lang="it-IT" sz="2400" b="1" dirty="0">
                <a:solidFill>
                  <a:schemeClr val="accent2"/>
                </a:solidFill>
                <a:latin typeface="Garamond" pitchFamily="18" charset="0"/>
                <a:ea typeface="MS PGothic" pitchFamily="34" charset="-128"/>
              </a:rPr>
              <a:t> </a:t>
            </a:r>
            <a:r>
              <a:rPr lang="it-IT" sz="2400" b="1" dirty="0" err="1">
                <a:solidFill>
                  <a:schemeClr val="accent2"/>
                </a:solidFill>
                <a:latin typeface="Garamond" pitchFamily="18" charset="0"/>
                <a:ea typeface="MS PGothic" pitchFamily="34" charset="-128"/>
              </a:rPr>
              <a:t>framework</a:t>
            </a:r>
            <a:endParaRPr lang="it-IT" sz="2400" b="1" dirty="0">
              <a:solidFill>
                <a:schemeClr val="accent2"/>
              </a:solidFill>
              <a:latin typeface="Garamond" pitchFamily="18" charset="0"/>
              <a:ea typeface="MS PGothic" pitchFamily="34" charset="-128"/>
            </a:endParaRPr>
          </a:p>
          <a:p>
            <a:endParaRPr lang="it-IT" sz="2400" b="1" dirty="0">
              <a:solidFill>
                <a:srgbClr val="000000"/>
              </a:solidFill>
              <a:latin typeface="Garamond" pitchFamily="18" charset="0"/>
            </a:endParaRPr>
          </a:p>
        </p:txBody>
      </p:sp>
      <p:sp>
        <p:nvSpPr>
          <p:cNvPr id="20483" name="Rettangolo 29"/>
          <p:cNvSpPr>
            <a:spLocks noChangeArrowheads="1"/>
          </p:cNvSpPr>
          <p:nvPr/>
        </p:nvSpPr>
        <p:spPr bwMode="auto">
          <a:xfrm>
            <a:off x="323850" y="1484313"/>
            <a:ext cx="828675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r>
              <a:rPr lang="en-US" dirty="0">
                <a:latin typeface="Garamond" pitchFamily="18" charset="0"/>
                <a:ea typeface="MS PGothic" pitchFamily="34" charset="-128"/>
              </a:rPr>
              <a:t>   </a:t>
            </a: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r>
              <a:rPr lang="en-US" dirty="0">
                <a:latin typeface="Garamond" pitchFamily="18" charset="0"/>
                <a:ea typeface="MS PGothic" pitchFamily="34" charset="-128"/>
              </a:rPr>
              <a:t>     </a:t>
            </a: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395536" y="1772816"/>
            <a:ext cx="835292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b="1" dirty="0" smtClean="0">
              <a:latin typeface="Garamond" pitchFamily="18" charset="0"/>
              <a:ea typeface="MS PGothic" pitchFamily="34" charset="-128"/>
            </a:endParaRPr>
          </a:p>
          <a:p>
            <a:pPr algn="ctr"/>
            <a:r>
              <a:rPr lang="en-US" b="1" dirty="0" smtClean="0">
                <a:latin typeface="Garamond" pitchFamily="18" charset="0"/>
                <a:ea typeface="MS PGothic" pitchFamily="34" charset="-128"/>
              </a:rPr>
              <a:t>Ministry of Interior                           Ministry of </a:t>
            </a:r>
            <a:r>
              <a:rPr lang="en-US" b="1" dirty="0" err="1" smtClean="0">
                <a:latin typeface="Garamond" pitchFamily="18" charset="0"/>
                <a:ea typeface="MS PGothic" pitchFamily="34" charset="-128"/>
              </a:rPr>
              <a:t>Labour</a:t>
            </a:r>
            <a:r>
              <a:rPr lang="en-US" b="1" dirty="0" smtClean="0">
                <a:latin typeface="Garamond" pitchFamily="18" charset="0"/>
                <a:ea typeface="MS PGothic" pitchFamily="34" charset="-128"/>
              </a:rPr>
              <a:t> and Social Policies </a:t>
            </a:r>
            <a:endParaRPr lang="en-US" dirty="0" smtClean="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dirty="0" smtClean="0">
              <a:latin typeface="Garamond" pitchFamily="18" charset="0"/>
              <a:ea typeface="MS PGothic" pitchFamily="34" charset="-128"/>
            </a:endParaRPr>
          </a:p>
          <a:p>
            <a:pPr algn="just"/>
            <a:r>
              <a:rPr lang="en-US" dirty="0" smtClean="0">
                <a:latin typeface="Garamond" pitchFamily="18" charset="0"/>
                <a:ea typeface="MS PGothic" pitchFamily="34" charset="-128"/>
              </a:rPr>
              <a:t>		</a:t>
            </a:r>
          </a:p>
          <a:p>
            <a:pPr algn="just"/>
            <a:r>
              <a:rPr lang="en-US" dirty="0" smtClean="0">
                <a:latin typeface="Garamond" pitchFamily="18" charset="0"/>
                <a:ea typeface="MS PGothic" pitchFamily="34" charset="-128"/>
              </a:rPr>
              <a:t>                       </a:t>
            </a:r>
          </a:p>
          <a:p>
            <a:pPr algn="just"/>
            <a:r>
              <a:rPr lang="en-US" dirty="0" smtClean="0">
                <a:latin typeface="Garamond" pitchFamily="18" charset="0"/>
                <a:ea typeface="MS PGothic" pitchFamily="34" charset="-128"/>
              </a:rPr>
              <a:t>	   Collaboration in the determining of migration inflows in Italy</a:t>
            </a:r>
          </a:p>
          <a:p>
            <a:pPr algn="just"/>
            <a:endParaRPr lang="en-US" dirty="0" smtClean="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dirty="0" smtClean="0">
              <a:latin typeface="Garamond" pitchFamily="18" charset="0"/>
              <a:ea typeface="MS PGothic" pitchFamily="34" charset="-128"/>
            </a:endParaRPr>
          </a:p>
          <a:p>
            <a:pPr marL="446088" indent="266700" algn="just">
              <a:buFont typeface="Arial" pitchFamily="34" charset="0"/>
              <a:buChar char="•"/>
            </a:pPr>
            <a:r>
              <a:rPr lang="en-US" dirty="0" smtClean="0">
                <a:latin typeface="Garamond" pitchFamily="18" charset="0"/>
                <a:ea typeface="MS PGothic" pitchFamily="34" charset="-128"/>
              </a:rPr>
              <a:t>The main reason for entry into Italy is </a:t>
            </a:r>
            <a:r>
              <a:rPr lang="en-US" b="1" dirty="0" smtClean="0">
                <a:latin typeface="Garamond" pitchFamily="18" charset="0"/>
                <a:ea typeface="MS PGothic" pitchFamily="34" charset="-128"/>
              </a:rPr>
              <a:t>employment</a:t>
            </a:r>
            <a:r>
              <a:rPr lang="en-US" dirty="0" smtClean="0">
                <a:latin typeface="Garamond" pitchFamily="18" charset="0"/>
                <a:ea typeface="MS PGothic" pitchFamily="34" charset="-128"/>
              </a:rPr>
              <a:t> (more than 50% of entries)</a:t>
            </a:r>
          </a:p>
          <a:p>
            <a:pPr marL="446088" indent="266700" algn="just">
              <a:buFont typeface="Arial" pitchFamily="34" charset="0"/>
              <a:buChar char="•"/>
            </a:pPr>
            <a:endParaRPr lang="en-US" dirty="0" smtClean="0">
              <a:latin typeface="Garamond" pitchFamily="18" charset="0"/>
              <a:ea typeface="MS PGothic" pitchFamily="34" charset="-128"/>
            </a:endParaRPr>
          </a:p>
          <a:p>
            <a:pPr marL="446088" indent="266700" algn="just">
              <a:buFont typeface="Arial" pitchFamily="34" charset="0"/>
              <a:buChar char="•"/>
            </a:pPr>
            <a:r>
              <a:rPr lang="en-US" dirty="0" smtClean="0">
                <a:latin typeface="Garamond" pitchFamily="18" charset="0"/>
                <a:ea typeface="MS PGothic" pitchFamily="34" charset="-128"/>
              </a:rPr>
              <a:t>Permits for work relate to subordinate work, self-employment and seasonal work.</a:t>
            </a:r>
          </a:p>
          <a:p>
            <a:pPr marL="446088" indent="266700" algn="just"/>
            <a:r>
              <a:rPr lang="en-US" dirty="0" smtClean="0">
                <a:latin typeface="Garamond" pitchFamily="18" charset="0"/>
                <a:ea typeface="MS PGothic" pitchFamily="34" charset="-128"/>
              </a:rPr>
              <a:t>Migrants are required to have a job before their arrival in Italy</a:t>
            </a:r>
          </a:p>
          <a:p>
            <a:pPr marL="446088" indent="266700" algn="just">
              <a:buFont typeface="Arial" pitchFamily="34" charset="0"/>
              <a:buChar char="•"/>
            </a:pPr>
            <a:endParaRPr lang="en-US" dirty="0" smtClean="0">
              <a:latin typeface="Garamond" pitchFamily="18" charset="0"/>
              <a:ea typeface="MS PGothic" pitchFamily="34" charset="-128"/>
            </a:endParaRPr>
          </a:p>
          <a:p>
            <a:pPr marL="446088" indent="266700" algn="just">
              <a:buFont typeface="Arial" pitchFamily="34" charset="0"/>
              <a:buChar char="•"/>
            </a:pPr>
            <a:r>
              <a:rPr lang="en-US" dirty="0" smtClean="0">
                <a:latin typeface="Garamond" pitchFamily="18" charset="0"/>
                <a:ea typeface="MS PGothic" pitchFamily="34" charset="-128"/>
              </a:rPr>
              <a:t>Economic crisis – increased unemployment – many migrants lost their job within a</a:t>
            </a:r>
          </a:p>
          <a:p>
            <a:pPr marL="446088" indent="266700" algn="just"/>
            <a:r>
              <a:rPr lang="en-US" dirty="0" smtClean="0">
                <a:latin typeface="Garamond" pitchFamily="18" charset="0"/>
                <a:ea typeface="MS PGothic" pitchFamily="34" charset="-128"/>
              </a:rPr>
              <a:t>year of their arrival in Italy</a:t>
            </a:r>
            <a:endParaRPr lang="en-US" dirty="0">
              <a:latin typeface="Garamond" pitchFamily="18" charset="0"/>
              <a:ea typeface="MS PGothic" pitchFamily="34" charset="-128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827584" y="1988840"/>
            <a:ext cx="2160240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283968" y="1988840"/>
            <a:ext cx="4032448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9" name="Freccia circolare a destra 8"/>
          <p:cNvSpPr/>
          <p:nvPr/>
        </p:nvSpPr>
        <p:spPr>
          <a:xfrm>
            <a:off x="899592" y="2708920"/>
            <a:ext cx="360040" cy="50405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2" name="Freccia circolare a sinistra 11"/>
          <p:cNvSpPr/>
          <p:nvPr/>
        </p:nvSpPr>
        <p:spPr>
          <a:xfrm>
            <a:off x="7308304" y="2708920"/>
            <a:ext cx="360040" cy="50405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000250" y="1052513"/>
            <a:ext cx="67691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TextBox 3"/>
          <p:cNvSpPr txBox="1">
            <a:spLocks noChangeArrowheads="1"/>
          </p:cNvSpPr>
          <p:nvPr/>
        </p:nvSpPr>
        <p:spPr bwMode="auto">
          <a:xfrm>
            <a:off x="1908175" y="333375"/>
            <a:ext cx="72358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  <a:latin typeface="Garamond" pitchFamily="18" charset="0"/>
                <a:ea typeface="MS PGothic" pitchFamily="34" charset="-128"/>
              </a:rPr>
              <a:t>1. </a:t>
            </a:r>
            <a:r>
              <a:rPr lang="it-IT" sz="2400" b="1" dirty="0" smtClean="0">
                <a:solidFill>
                  <a:schemeClr val="accent2"/>
                </a:solidFill>
                <a:latin typeface="Garamond" pitchFamily="18" charset="0"/>
                <a:ea typeface="MS PGothic" pitchFamily="34" charset="-128"/>
              </a:rPr>
              <a:t>The </a:t>
            </a:r>
            <a:r>
              <a:rPr lang="it-IT" sz="2400" b="1" dirty="0" err="1">
                <a:solidFill>
                  <a:schemeClr val="accent2"/>
                </a:solidFill>
                <a:latin typeface="Garamond" pitchFamily="18" charset="0"/>
                <a:ea typeface="MS PGothic" pitchFamily="34" charset="-128"/>
              </a:rPr>
              <a:t>institutional</a:t>
            </a:r>
            <a:r>
              <a:rPr lang="it-IT" sz="2400" b="1" dirty="0">
                <a:solidFill>
                  <a:schemeClr val="accent2"/>
                </a:solidFill>
                <a:latin typeface="Garamond" pitchFamily="18" charset="0"/>
                <a:ea typeface="MS PGothic" pitchFamily="34" charset="-128"/>
              </a:rPr>
              <a:t> </a:t>
            </a:r>
            <a:r>
              <a:rPr lang="it-IT" sz="2400" b="1" dirty="0" err="1">
                <a:solidFill>
                  <a:schemeClr val="accent2"/>
                </a:solidFill>
                <a:latin typeface="Garamond" pitchFamily="18" charset="0"/>
                <a:ea typeface="MS PGothic" pitchFamily="34" charset="-128"/>
              </a:rPr>
              <a:t>framework</a:t>
            </a:r>
            <a:endParaRPr lang="it-IT" sz="2400" b="1" dirty="0">
              <a:solidFill>
                <a:schemeClr val="accent2"/>
              </a:solidFill>
              <a:latin typeface="Garamond" pitchFamily="18" charset="0"/>
              <a:ea typeface="MS PGothic" pitchFamily="34" charset="-128"/>
            </a:endParaRPr>
          </a:p>
          <a:p>
            <a:endParaRPr lang="it-IT" sz="2400" b="1" dirty="0">
              <a:solidFill>
                <a:srgbClr val="000000"/>
              </a:solidFill>
              <a:latin typeface="Garamond" pitchFamily="18" charset="0"/>
            </a:endParaRPr>
          </a:p>
        </p:txBody>
      </p:sp>
      <p:sp>
        <p:nvSpPr>
          <p:cNvPr id="20483" name="Rettangolo 29"/>
          <p:cNvSpPr>
            <a:spLocks noChangeArrowheads="1"/>
          </p:cNvSpPr>
          <p:nvPr/>
        </p:nvSpPr>
        <p:spPr bwMode="auto">
          <a:xfrm>
            <a:off x="323850" y="1484313"/>
            <a:ext cx="828675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r>
              <a:rPr lang="en-US" b="1" dirty="0">
                <a:latin typeface="Garamond" pitchFamily="18" charset="0"/>
                <a:ea typeface="MS PGothic" pitchFamily="34" charset="-128"/>
              </a:rPr>
              <a:t>Territorial councils for immigration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 established within the “</a:t>
            </a:r>
            <a:r>
              <a:rPr lang="en-US" dirty="0" err="1">
                <a:latin typeface="Garamond" pitchFamily="18" charset="0"/>
                <a:ea typeface="MS PGothic" pitchFamily="34" charset="-128"/>
              </a:rPr>
              <a:t>Prefetture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”</a:t>
            </a:r>
          </a:p>
          <a:p>
            <a:pPr algn="just"/>
            <a:r>
              <a:rPr lang="en-US" dirty="0">
                <a:latin typeface="Garamond" pitchFamily="18" charset="0"/>
                <a:ea typeface="MS PGothic" pitchFamily="34" charset="-128"/>
              </a:rPr>
              <a:t>- </a:t>
            </a:r>
            <a:r>
              <a:rPr lang="en-US" dirty="0" smtClean="0">
                <a:latin typeface="Garamond" pitchFamily="18" charset="0"/>
                <a:ea typeface="MS PGothic" pitchFamily="34" charset="-128"/>
              </a:rPr>
              <a:t>locally 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monitor the presence of foreigners on the territory as well as the capacity to absorb the migration flows;</a:t>
            </a:r>
          </a:p>
          <a:p>
            <a:pPr algn="just">
              <a:buFontTx/>
              <a:buChar char="-"/>
            </a:pPr>
            <a:r>
              <a:rPr lang="en-US" dirty="0">
                <a:latin typeface="Garamond" pitchFamily="18" charset="0"/>
                <a:ea typeface="MS PGothic" pitchFamily="34" charset="-128"/>
              </a:rPr>
              <a:t> </a:t>
            </a:r>
            <a:r>
              <a:rPr lang="en-US" dirty="0" smtClean="0">
                <a:latin typeface="Garamond" pitchFamily="18" charset="0"/>
                <a:ea typeface="MS PGothic" pitchFamily="34" charset="-128"/>
              </a:rPr>
              <a:t>promoting 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initiatives and making proposals through a close cooperation between the institutions.</a:t>
            </a: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r>
              <a:rPr lang="en-US" b="1" dirty="0">
                <a:latin typeface="Garamond" pitchFamily="18" charset="0"/>
                <a:ea typeface="MS PGothic" pitchFamily="34" charset="-128"/>
              </a:rPr>
              <a:t>Single Desk for Immigration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 has been set up in each “</a:t>
            </a:r>
            <a:r>
              <a:rPr lang="en-US" dirty="0" err="1">
                <a:latin typeface="Garamond" pitchFamily="18" charset="0"/>
                <a:ea typeface="MS PGothic" pitchFamily="34" charset="-128"/>
              </a:rPr>
              <a:t>Prefettura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”. It deals with issues relating to first recruitment of foreign workers and family reunification</a:t>
            </a: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dirty="0" smtClean="0">
              <a:latin typeface="Garamond" pitchFamily="18" charset="0"/>
              <a:ea typeface="MS PGothic" pitchFamily="34" charset="-128"/>
            </a:endParaRPr>
          </a:p>
          <a:p>
            <a:pPr algn="just"/>
            <a:r>
              <a:rPr lang="en-US" dirty="0" smtClean="0">
                <a:latin typeface="Garamond" pitchFamily="18" charset="0"/>
                <a:ea typeface="MS PGothic" pitchFamily="34" charset="-128"/>
              </a:rPr>
              <a:t>Important role by </a:t>
            </a:r>
            <a:r>
              <a:rPr lang="en-US" b="1" dirty="0" smtClean="0">
                <a:latin typeface="Garamond" pitchFamily="18" charset="0"/>
                <a:ea typeface="MS PGothic" pitchFamily="34" charset="-128"/>
              </a:rPr>
              <a:t>regions</a:t>
            </a:r>
            <a:r>
              <a:rPr lang="en-US" b="1" dirty="0">
                <a:latin typeface="Garamond" pitchFamily="18" charset="0"/>
                <a:ea typeface="MS PGothic" pitchFamily="34" charset="-128"/>
              </a:rPr>
              <a:t>, </a:t>
            </a:r>
            <a:r>
              <a:rPr lang="en-US" b="1" dirty="0" smtClean="0">
                <a:latin typeface="Garamond" pitchFamily="18" charset="0"/>
                <a:ea typeface="MS PGothic" pitchFamily="34" charset="-128"/>
              </a:rPr>
              <a:t>local </a:t>
            </a:r>
            <a:r>
              <a:rPr lang="en-US" b="1" dirty="0">
                <a:latin typeface="Garamond" pitchFamily="18" charset="0"/>
                <a:ea typeface="MS PGothic" pitchFamily="34" charset="-128"/>
              </a:rPr>
              <a:t>authorities, </a:t>
            </a:r>
            <a:r>
              <a:rPr lang="en-US" b="1" dirty="0" smtClean="0">
                <a:latin typeface="Garamond" pitchFamily="18" charset="0"/>
                <a:ea typeface="MS PGothic" pitchFamily="34" charset="-128"/>
              </a:rPr>
              <a:t>third </a:t>
            </a:r>
            <a:r>
              <a:rPr lang="en-US" b="1" dirty="0">
                <a:latin typeface="Garamond" pitchFamily="18" charset="0"/>
                <a:ea typeface="MS PGothic" pitchFamily="34" charset="-128"/>
              </a:rPr>
              <a:t>sector </a:t>
            </a:r>
            <a:r>
              <a:rPr lang="en-US" b="1" dirty="0" smtClean="0">
                <a:latin typeface="Garamond" pitchFamily="18" charset="0"/>
                <a:ea typeface="MS PGothic" pitchFamily="34" charset="-128"/>
              </a:rPr>
              <a:t>organizations</a:t>
            </a:r>
            <a:r>
              <a:rPr lang="en-US" dirty="0" smtClean="0">
                <a:latin typeface="Garamond" pitchFamily="18" charset="0"/>
                <a:ea typeface="MS PGothic" pitchFamily="34" charset="-128"/>
              </a:rPr>
              <a:t>, especially in the integration of migrants and social services</a:t>
            </a:r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b="1" dirty="0" smtClean="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r>
              <a:rPr lang="en-US" dirty="0">
                <a:latin typeface="Garamond" pitchFamily="18" charset="0"/>
                <a:ea typeface="MS PGothic" pitchFamily="34" charset="-128"/>
              </a:rPr>
              <a:t>   </a:t>
            </a: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r>
              <a:rPr lang="en-US" dirty="0">
                <a:latin typeface="Garamond" pitchFamily="18" charset="0"/>
                <a:ea typeface="MS PGothic" pitchFamily="34" charset="-128"/>
              </a:rPr>
              <a:t>     </a:t>
            </a: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323528" y="4509120"/>
            <a:ext cx="8280920" cy="7200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000250" y="1052513"/>
            <a:ext cx="67691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0" name="TextBox 3"/>
          <p:cNvSpPr txBox="1">
            <a:spLocks noChangeArrowheads="1"/>
          </p:cNvSpPr>
          <p:nvPr/>
        </p:nvSpPr>
        <p:spPr bwMode="auto">
          <a:xfrm>
            <a:off x="2071688" y="285750"/>
            <a:ext cx="673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rgbClr val="6666FF"/>
                </a:solidFill>
                <a:latin typeface="Garamond" pitchFamily="18" charset="0"/>
                <a:ea typeface="MS PGothic" pitchFamily="34" charset="-128"/>
              </a:rPr>
              <a:t>2. </a:t>
            </a:r>
            <a:r>
              <a:rPr lang="en-US" sz="2400" b="1" dirty="0">
                <a:solidFill>
                  <a:srgbClr val="6666FF"/>
                </a:solidFill>
                <a:latin typeface="Garamond" pitchFamily="18" charset="0"/>
                <a:ea typeface="MS PGothic" pitchFamily="34" charset="-128"/>
              </a:rPr>
              <a:t>Pre-departure Training </a:t>
            </a:r>
            <a:r>
              <a:rPr lang="en-US" sz="2400" b="1" dirty="0" err="1" smtClean="0">
                <a:solidFill>
                  <a:srgbClr val="6666FF"/>
                </a:solidFill>
                <a:latin typeface="Garamond" pitchFamily="18" charset="0"/>
                <a:ea typeface="MS PGothic" pitchFamily="34" charset="-128"/>
              </a:rPr>
              <a:t>Programmes</a:t>
            </a:r>
            <a:r>
              <a:rPr lang="en-US" sz="2400" b="1" dirty="0" smtClean="0">
                <a:solidFill>
                  <a:srgbClr val="000000"/>
                </a:solidFill>
                <a:latin typeface="Garamond" pitchFamily="18" charset="0"/>
              </a:rPr>
              <a:t> </a:t>
            </a:r>
            <a:endParaRPr lang="it-IT" sz="2400" b="1" dirty="0">
              <a:solidFill>
                <a:srgbClr val="000000"/>
              </a:solidFill>
              <a:latin typeface="Garamond" pitchFamily="18" charset="0"/>
            </a:endParaRPr>
          </a:p>
        </p:txBody>
      </p:sp>
      <p:sp>
        <p:nvSpPr>
          <p:cNvPr id="17411" name="Rettangolo 29"/>
          <p:cNvSpPr>
            <a:spLocks noChangeArrowheads="1"/>
          </p:cNvSpPr>
          <p:nvPr/>
        </p:nvSpPr>
        <p:spPr bwMode="auto">
          <a:xfrm>
            <a:off x="395536" y="1916832"/>
            <a:ext cx="828675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>
                <a:latin typeface="Garamond" pitchFamily="18" charset="0"/>
                <a:ea typeface="MS PGothic" pitchFamily="34" charset="-128"/>
              </a:rPr>
              <a:t>Subjects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: The </a:t>
            </a:r>
            <a:r>
              <a:rPr lang="en-US" dirty="0" err="1" smtClean="0">
                <a:latin typeface="Garamond" pitchFamily="18" charset="0"/>
                <a:ea typeface="MS PGothic" pitchFamily="34" charset="-128"/>
              </a:rPr>
              <a:t>programmes</a:t>
            </a:r>
            <a:r>
              <a:rPr lang="en-US" dirty="0" smtClean="0">
                <a:latin typeface="Garamond" pitchFamily="18" charset="0"/>
                <a:ea typeface="MS PGothic" pitchFamily="34" charset="-128"/>
              </a:rPr>
              <a:t> 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are organized by </a:t>
            </a:r>
            <a:r>
              <a:rPr lang="en-US" dirty="0" smtClean="0">
                <a:latin typeface="Garamond" pitchFamily="18" charset="0"/>
                <a:ea typeface="MS PGothic" pitchFamily="34" charset="-128"/>
              </a:rPr>
              <a:t>regions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, </a:t>
            </a:r>
            <a:r>
              <a:rPr lang="en-US" dirty="0" smtClean="0">
                <a:latin typeface="Garamond" pitchFamily="18" charset="0"/>
                <a:ea typeface="MS PGothic" pitchFamily="34" charset="-128"/>
              </a:rPr>
              <a:t>provinces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, </a:t>
            </a:r>
            <a:r>
              <a:rPr lang="en-US" dirty="0" smtClean="0">
                <a:latin typeface="Garamond" pitchFamily="18" charset="0"/>
                <a:ea typeface="MS PGothic" pitchFamily="34" charset="-128"/>
              </a:rPr>
              <a:t>municipalities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, </a:t>
            </a:r>
            <a:r>
              <a:rPr lang="en-US" dirty="0" smtClean="0">
                <a:latin typeface="Garamond" pitchFamily="18" charset="0"/>
                <a:ea typeface="MS PGothic" pitchFamily="34" charset="-128"/>
              </a:rPr>
              <a:t>national organizations 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of </a:t>
            </a:r>
            <a:r>
              <a:rPr lang="en-US" dirty="0" smtClean="0">
                <a:latin typeface="Garamond" pitchFamily="18" charset="0"/>
                <a:ea typeface="MS PGothic" pitchFamily="34" charset="-128"/>
              </a:rPr>
              <a:t>employers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, </a:t>
            </a:r>
            <a:r>
              <a:rPr lang="en-US" dirty="0" smtClean="0">
                <a:latin typeface="Garamond" pitchFamily="18" charset="0"/>
                <a:ea typeface="MS PGothic" pitchFamily="34" charset="-128"/>
              </a:rPr>
              <a:t>trade 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u</a:t>
            </a:r>
            <a:r>
              <a:rPr lang="en-US" dirty="0" smtClean="0">
                <a:latin typeface="Garamond" pitchFamily="18" charset="0"/>
                <a:ea typeface="MS PGothic" pitchFamily="34" charset="-128"/>
              </a:rPr>
              <a:t>nions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, </a:t>
            </a:r>
            <a:r>
              <a:rPr lang="en-US" dirty="0" smtClean="0">
                <a:latin typeface="Garamond" pitchFamily="18" charset="0"/>
                <a:ea typeface="MS PGothic" pitchFamily="34" charset="-128"/>
              </a:rPr>
              <a:t>associations 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and other </a:t>
            </a:r>
            <a:r>
              <a:rPr lang="en-US" dirty="0" smtClean="0">
                <a:latin typeface="Garamond" pitchFamily="18" charset="0"/>
                <a:ea typeface="MS PGothic" pitchFamily="34" charset="-128"/>
              </a:rPr>
              <a:t>entities 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with at least 3 years of experience in the area of immigration and others. </a:t>
            </a: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r>
              <a:rPr lang="en-US" b="1" dirty="0">
                <a:latin typeface="Garamond" pitchFamily="18" charset="0"/>
                <a:ea typeface="MS PGothic" pitchFamily="34" charset="-128"/>
              </a:rPr>
              <a:t>National institutions involved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: The projects are evaluated and authorized by the Ministry of </a:t>
            </a:r>
            <a:r>
              <a:rPr lang="en-US" dirty="0" err="1" smtClean="0">
                <a:latin typeface="Garamond" pitchFamily="18" charset="0"/>
                <a:ea typeface="MS PGothic" pitchFamily="34" charset="-128"/>
              </a:rPr>
              <a:t>Labour</a:t>
            </a:r>
            <a:r>
              <a:rPr lang="en-US" dirty="0" smtClean="0">
                <a:latin typeface="Garamond" pitchFamily="18" charset="0"/>
                <a:ea typeface="MS PGothic" pitchFamily="34" charset="-128"/>
              </a:rPr>
              <a:t> 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and Social Policies and the Ministry of Education.</a:t>
            </a: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r>
              <a:rPr lang="en-US" b="1" dirty="0">
                <a:latin typeface="Garamond" pitchFamily="18" charset="0"/>
                <a:ea typeface="MS PGothic" pitchFamily="34" charset="-128"/>
              </a:rPr>
              <a:t>Object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: Providing educational activities and training in </a:t>
            </a:r>
            <a:r>
              <a:rPr lang="en-US" dirty="0" smtClean="0">
                <a:latin typeface="Garamond" pitchFamily="18" charset="0"/>
                <a:ea typeface="MS PGothic" pitchFamily="34" charset="-128"/>
              </a:rPr>
              <a:t>countries 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of origin. </a:t>
            </a:r>
          </a:p>
          <a:p>
            <a:pPr algn="just"/>
            <a:endParaRPr lang="en-US" dirty="0" smtClean="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r>
              <a:rPr lang="en-US" dirty="0" err="1" smtClean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Programmes</a:t>
            </a:r>
            <a:r>
              <a:rPr lang="en-US" dirty="0" smtClean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 </a:t>
            </a:r>
            <a:r>
              <a:rPr lang="en-US" dirty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that involve the employment of a significant number of trained migrants </a:t>
            </a:r>
            <a:r>
              <a:rPr lang="en-US" dirty="0" smtClean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have priority funding. </a:t>
            </a:r>
            <a:endParaRPr lang="en-US" dirty="0">
              <a:solidFill>
                <a:srgbClr val="000000"/>
              </a:solidFill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395536" y="4653136"/>
            <a:ext cx="8280920" cy="7200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000250" y="1052513"/>
            <a:ext cx="67691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4" name="TextBox 3"/>
          <p:cNvSpPr txBox="1">
            <a:spLocks noChangeArrowheads="1"/>
          </p:cNvSpPr>
          <p:nvPr/>
        </p:nvSpPr>
        <p:spPr bwMode="auto">
          <a:xfrm>
            <a:off x="2071688" y="285750"/>
            <a:ext cx="673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rgbClr val="6666FF"/>
                </a:solidFill>
                <a:latin typeface="Garamond" pitchFamily="18" charset="0"/>
                <a:ea typeface="MS PGothic" pitchFamily="34" charset="-128"/>
              </a:rPr>
              <a:t>2. </a:t>
            </a:r>
            <a:r>
              <a:rPr lang="en-US" sz="2400" b="1" dirty="0">
                <a:solidFill>
                  <a:srgbClr val="6666FF"/>
                </a:solidFill>
                <a:latin typeface="Garamond" pitchFamily="18" charset="0"/>
                <a:ea typeface="MS PGothic" pitchFamily="34" charset="-128"/>
              </a:rPr>
              <a:t>Pre-departure Training </a:t>
            </a:r>
            <a:r>
              <a:rPr lang="en-US" sz="2400" b="1" dirty="0" err="1" smtClean="0">
                <a:solidFill>
                  <a:srgbClr val="6666FF"/>
                </a:solidFill>
                <a:latin typeface="Garamond" pitchFamily="18" charset="0"/>
                <a:ea typeface="MS PGothic" pitchFamily="34" charset="-128"/>
              </a:rPr>
              <a:t>Programmes</a:t>
            </a:r>
            <a:r>
              <a:rPr lang="en-US" sz="2400" b="1" dirty="0" smtClean="0">
                <a:solidFill>
                  <a:srgbClr val="000000"/>
                </a:solidFill>
                <a:latin typeface="Garamond" pitchFamily="18" charset="0"/>
              </a:rPr>
              <a:t> </a:t>
            </a:r>
            <a:endParaRPr lang="it-IT" sz="2400" b="1" dirty="0">
              <a:solidFill>
                <a:srgbClr val="000000"/>
              </a:solidFill>
              <a:latin typeface="Garamond" pitchFamily="18" charset="0"/>
            </a:endParaRPr>
          </a:p>
        </p:txBody>
      </p:sp>
      <p:sp>
        <p:nvSpPr>
          <p:cNvPr id="18435" name="Rettangolo 29"/>
          <p:cNvSpPr>
            <a:spLocks noChangeArrowheads="1"/>
          </p:cNvSpPr>
          <p:nvPr/>
        </p:nvSpPr>
        <p:spPr bwMode="auto">
          <a:xfrm>
            <a:off x="395288" y="1773238"/>
            <a:ext cx="828675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>
                <a:latin typeface="Garamond" pitchFamily="18" charset="0"/>
                <a:ea typeface="MS PGothic" pitchFamily="34" charset="-128"/>
              </a:rPr>
              <a:t>Objectives:</a:t>
            </a:r>
          </a:p>
          <a:p>
            <a:pPr algn="just"/>
            <a:endParaRPr lang="en-US" b="1" dirty="0">
              <a:latin typeface="Garamond" pitchFamily="18" charset="0"/>
              <a:ea typeface="MS PGothic" pitchFamily="34" charset="-128"/>
            </a:endParaRPr>
          </a:p>
          <a:p>
            <a:pPr algn="just"/>
            <a:r>
              <a:rPr lang="en-US" dirty="0">
                <a:latin typeface="Garamond" pitchFamily="18" charset="0"/>
                <a:ea typeface="MS PGothic" pitchFamily="34" charset="-128"/>
              </a:rPr>
              <a:t>	</a:t>
            </a:r>
            <a:r>
              <a:rPr lang="en-US" dirty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a) to provide targeted job </a:t>
            </a:r>
            <a:r>
              <a:rPr lang="en-US" dirty="0" smtClean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placements in </a:t>
            </a:r>
            <a:r>
              <a:rPr lang="en-US" dirty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Italian productive sectors within Italy</a:t>
            </a:r>
          </a:p>
          <a:p>
            <a:pPr algn="just"/>
            <a:endParaRPr lang="en-US" dirty="0">
              <a:solidFill>
                <a:srgbClr val="000000"/>
              </a:solidFill>
              <a:latin typeface="Garamond" pitchFamily="18" charset="0"/>
              <a:ea typeface="MS PGothic" pitchFamily="34" charset="-128"/>
            </a:endParaRPr>
          </a:p>
          <a:p>
            <a:pPr algn="just"/>
            <a:r>
              <a:rPr lang="en-US" dirty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	b) to provide targeted job </a:t>
            </a:r>
            <a:r>
              <a:rPr lang="en-US" dirty="0" smtClean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placements in </a:t>
            </a:r>
            <a:r>
              <a:rPr lang="en-US" dirty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Italian productive sectors within the 	</a:t>
            </a:r>
            <a:r>
              <a:rPr lang="en-US" dirty="0" smtClean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countries </a:t>
            </a:r>
            <a:r>
              <a:rPr lang="en-US" dirty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of origin</a:t>
            </a: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r>
              <a:rPr lang="en-US" dirty="0">
                <a:latin typeface="Garamond" pitchFamily="18" charset="0"/>
                <a:ea typeface="MS PGothic" pitchFamily="34" charset="-128"/>
              </a:rPr>
              <a:t>	c) to promote the development of productive activities and autonomous 	business in the </a:t>
            </a:r>
            <a:r>
              <a:rPr lang="en-US" dirty="0" smtClean="0">
                <a:latin typeface="Garamond" pitchFamily="18" charset="0"/>
                <a:ea typeface="MS PGothic" pitchFamily="34" charset="-128"/>
              </a:rPr>
              <a:t>countries 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of origin </a:t>
            </a: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r>
              <a:rPr lang="en-US" dirty="0">
                <a:latin typeface="Garamond" pitchFamily="18" charset="0"/>
                <a:ea typeface="MS PGothic" pitchFamily="34" charset="-128"/>
              </a:rPr>
              <a:t>     Migrants involved in </a:t>
            </a:r>
            <a:r>
              <a:rPr lang="en-US" dirty="0" smtClean="0">
                <a:latin typeface="Garamond" pitchFamily="18" charset="0"/>
                <a:ea typeface="MS PGothic" pitchFamily="34" charset="-128"/>
              </a:rPr>
              <a:t>the </a:t>
            </a:r>
            <a:r>
              <a:rPr lang="en-US" dirty="0" err="1" smtClean="0">
                <a:latin typeface="Garamond" pitchFamily="18" charset="0"/>
                <a:ea typeface="MS PGothic" pitchFamily="34" charset="-128"/>
              </a:rPr>
              <a:t>programmes</a:t>
            </a:r>
            <a:r>
              <a:rPr lang="en-US" dirty="0" smtClean="0">
                <a:latin typeface="Garamond" pitchFamily="18" charset="0"/>
                <a:ea typeface="MS PGothic" pitchFamily="34" charset="-128"/>
              </a:rPr>
              <a:t> 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are recognized with </a:t>
            </a:r>
            <a:r>
              <a:rPr lang="en-US" b="1" dirty="0">
                <a:latin typeface="Garamond" pitchFamily="18" charset="0"/>
                <a:ea typeface="MS PGothic" pitchFamily="34" charset="-128"/>
              </a:rPr>
              <a:t>reserved entrance quotas</a:t>
            </a: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</p:txBody>
      </p:sp>
      <p:sp>
        <p:nvSpPr>
          <p:cNvPr id="12" name="Rettangolo arrotondato 11"/>
          <p:cNvSpPr/>
          <p:nvPr/>
        </p:nvSpPr>
        <p:spPr>
          <a:xfrm>
            <a:off x="468313" y="4797425"/>
            <a:ext cx="8351837" cy="5048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000250" y="1052513"/>
            <a:ext cx="67691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58" name="TextBox 3"/>
          <p:cNvSpPr txBox="1">
            <a:spLocks noChangeArrowheads="1"/>
          </p:cNvSpPr>
          <p:nvPr/>
        </p:nvSpPr>
        <p:spPr bwMode="auto">
          <a:xfrm>
            <a:off x="1908175" y="404813"/>
            <a:ext cx="7072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rgbClr val="6666FF"/>
                </a:solidFill>
                <a:latin typeface="Garamond" pitchFamily="18" charset="0"/>
                <a:ea typeface="MS PGothic" pitchFamily="34" charset="-128"/>
              </a:rPr>
              <a:t>3. </a:t>
            </a:r>
            <a:r>
              <a:rPr lang="en-US" sz="2400" b="1" dirty="0">
                <a:solidFill>
                  <a:srgbClr val="6666FF"/>
                </a:solidFill>
                <a:latin typeface="Garamond" pitchFamily="18" charset="0"/>
                <a:ea typeface="MS PGothic" pitchFamily="34" charset="-128"/>
              </a:rPr>
              <a:t>Bilateral Agreements with </a:t>
            </a:r>
            <a:r>
              <a:rPr lang="en-US" sz="2400" b="1" dirty="0" smtClean="0">
                <a:solidFill>
                  <a:srgbClr val="6666FF"/>
                </a:solidFill>
                <a:latin typeface="Garamond" pitchFamily="18" charset="0"/>
                <a:ea typeface="MS PGothic" pitchFamily="34" charset="-128"/>
              </a:rPr>
              <a:t>Third </a:t>
            </a:r>
            <a:r>
              <a:rPr lang="en-US" sz="2400" b="1" dirty="0">
                <a:solidFill>
                  <a:srgbClr val="6666FF"/>
                </a:solidFill>
                <a:latin typeface="Garamond" pitchFamily="18" charset="0"/>
                <a:ea typeface="MS PGothic" pitchFamily="34" charset="-128"/>
              </a:rPr>
              <a:t>Countries</a:t>
            </a:r>
            <a:endParaRPr lang="it-IT" sz="2400" b="1" dirty="0">
              <a:solidFill>
                <a:srgbClr val="6666FF"/>
              </a:solidFill>
              <a:latin typeface="Garamond" pitchFamily="18" charset="0"/>
              <a:ea typeface="MS PGothic" pitchFamily="34" charset="-128"/>
            </a:endParaRPr>
          </a:p>
        </p:txBody>
      </p:sp>
      <p:sp>
        <p:nvSpPr>
          <p:cNvPr id="19459" name="Rettangolo 29"/>
          <p:cNvSpPr>
            <a:spLocks noChangeArrowheads="1"/>
          </p:cNvSpPr>
          <p:nvPr/>
        </p:nvSpPr>
        <p:spPr bwMode="auto">
          <a:xfrm>
            <a:off x="395288" y="1773238"/>
            <a:ext cx="8286750" cy="531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Bilateral </a:t>
            </a:r>
            <a:r>
              <a:rPr lang="en-US" dirty="0" smtClean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regulations </a:t>
            </a:r>
            <a:r>
              <a:rPr lang="en-US" dirty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in order to manage migration flows of third country nationals for </a:t>
            </a:r>
            <a:r>
              <a:rPr lang="en-US" dirty="0" smtClean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rPr>
              <a:t>employment reasons.</a:t>
            </a:r>
            <a:endParaRPr lang="en-US" dirty="0">
              <a:solidFill>
                <a:srgbClr val="000000"/>
              </a:solidFill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r>
              <a:rPr lang="en-US" b="1" dirty="0">
                <a:latin typeface="Garamond" pitchFamily="18" charset="0"/>
                <a:ea typeface="MS PGothic" pitchFamily="34" charset="-128"/>
              </a:rPr>
              <a:t>Objectives:</a:t>
            </a:r>
          </a:p>
          <a:p>
            <a:pPr algn="just"/>
            <a:endParaRPr lang="en-US" b="1" dirty="0">
              <a:latin typeface="Garamond" pitchFamily="18" charset="0"/>
              <a:ea typeface="MS PGothic" pitchFamily="34" charset="-128"/>
            </a:endParaRPr>
          </a:p>
          <a:p>
            <a:pPr algn="just"/>
            <a:r>
              <a:rPr lang="en-US" dirty="0">
                <a:latin typeface="Garamond" pitchFamily="18" charset="0"/>
                <a:ea typeface="MS PGothic" pitchFamily="34" charset="-128"/>
              </a:rPr>
              <a:t>a) to strengthen international cooperation on migration issues with countries that strongly characterize migration flows to Italy; </a:t>
            </a:r>
          </a:p>
          <a:p>
            <a:pPr algn="just"/>
            <a:r>
              <a:rPr lang="en-US" dirty="0">
                <a:latin typeface="Garamond" pitchFamily="18" charset="0"/>
                <a:ea typeface="MS PGothic" pitchFamily="34" charset="-128"/>
              </a:rPr>
              <a:t>b) to establish a partnership with these countries in order to better manage the entry of foreign workers, through the connection between institutions, ensuring security and transparency;</a:t>
            </a:r>
          </a:p>
          <a:p>
            <a:pPr algn="just"/>
            <a:r>
              <a:rPr lang="en-US" dirty="0">
                <a:latin typeface="Garamond" pitchFamily="18" charset="0"/>
                <a:ea typeface="MS PGothic" pitchFamily="34" charset="-128"/>
              </a:rPr>
              <a:t>c) to improve the match between demand and supply of </a:t>
            </a:r>
            <a:r>
              <a:rPr lang="en-US" dirty="0" err="1" smtClean="0">
                <a:latin typeface="Garamond" pitchFamily="18" charset="0"/>
                <a:ea typeface="MS PGothic" pitchFamily="34" charset="-128"/>
              </a:rPr>
              <a:t>labour</a:t>
            </a:r>
            <a:r>
              <a:rPr lang="en-US" dirty="0" smtClean="0">
                <a:latin typeface="Garamond" pitchFamily="18" charset="0"/>
                <a:ea typeface="MS PGothic" pitchFamily="34" charset="-128"/>
              </a:rPr>
              <a:t> 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(e.g. selection of qualified foreign workers; vocational training </a:t>
            </a:r>
            <a:r>
              <a:rPr lang="en-US" dirty="0" err="1" smtClean="0">
                <a:latin typeface="Garamond" pitchFamily="18" charset="0"/>
                <a:ea typeface="MS PGothic" pitchFamily="34" charset="-128"/>
              </a:rPr>
              <a:t>programmes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; share technical tools).</a:t>
            </a:r>
          </a:p>
          <a:p>
            <a:pPr algn="just"/>
            <a:r>
              <a:rPr lang="en-US" dirty="0">
                <a:latin typeface="Garamond" pitchFamily="18" charset="0"/>
                <a:ea typeface="MS PGothic" pitchFamily="34" charset="-128"/>
              </a:rPr>
              <a:t> </a:t>
            </a:r>
          </a:p>
          <a:p>
            <a:pPr algn="just"/>
            <a:r>
              <a:rPr lang="en-US" b="1" dirty="0">
                <a:latin typeface="Garamond" pitchFamily="18" charset="0"/>
                <a:ea typeface="MS PGothic" pitchFamily="34" charset="-128"/>
              </a:rPr>
              <a:t>Stipulated agreements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: Albania; Egypt; Morocco; Moldova; </a:t>
            </a:r>
            <a:r>
              <a:rPr lang="en-US" dirty="0" smtClean="0">
                <a:latin typeface="Garamond" pitchFamily="18" charset="0"/>
                <a:ea typeface="MS PGothic" pitchFamily="34" charset="-128"/>
              </a:rPr>
              <a:t>Sri </a:t>
            </a:r>
            <a:r>
              <a:rPr lang="en-US" dirty="0">
                <a:latin typeface="Garamond" pitchFamily="18" charset="0"/>
                <a:ea typeface="MS PGothic" pitchFamily="34" charset="-128"/>
              </a:rPr>
              <a:t>Lanka; Republic of Mauritius. </a:t>
            </a:r>
          </a:p>
          <a:p>
            <a:pPr algn="just"/>
            <a:r>
              <a:rPr lang="en-US" dirty="0">
                <a:latin typeface="Garamond" pitchFamily="18" charset="0"/>
                <a:ea typeface="MS PGothic" pitchFamily="34" charset="-128"/>
              </a:rPr>
              <a:t> </a:t>
            </a: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  <a:p>
            <a:pPr algn="just"/>
            <a:r>
              <a:rPr lang="en-US" dirty="0">
                <a:latin typeface="Garamond" pitchFamily="18" charset="0"/>
                <a:ea typeface="MS PGothic" pitchFamily="34" charset="-128"/>
              </a:rPr>
              <a:t>     </a:t>
            </a:r>
          </a:p>
          <a:p>
            <a:pPr algn="just"/>
            <a:endParaRPr lang="en-US" dirty="0">
              <a:latin typeface="Garamond" pitchFamily="18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arrotondato 5"/>
          <p:cNvSpPr/>
          <p:nvPr/>
        </p:nvSpPr>
        <p:spPr>
          <a:xfrm>
            <a:off x="468313" y="3141663"/>
            <a:ext cx="8207375" cy="9350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schemeClr val="tx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000250" y="1052513"/>
            <a:ext cx="67691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07" name="TextBox 3"/>
          <p:cNvSpPr txBox="1">
            <a:spLocks noChangeArrowheads="1"/>
          </p:cNvSpPr>
          <p:nvPr/>
        </p:nvSpPr>
        <p:spPr bwMode="auto">
          <a:xfrm>
            <a:off x="1907704" y="332656"/>
            <a:ext cx="7072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8000"/>
                </a:solidFill>
                <a:latin typeface="Garamond" pitchFamily="18" charset="0"/>
                <a:ea typeface="MS PGothic" pitchFamily="34" charset="-128"/>
              </a:rPr>
              <a:t>4. </a:t>
            </a:r>
            <a:r>
              <a:rPr lang="en-US" sz="2400" b="1" dirty="0" smtClean="0">
                <a:solidFill>
                  <a:srgbClr val="008000"/>
                </a:solidFill>
                <a:latin typeface="Garamond" pitchFamily="18" charset="0"/>
                <a:ea typeface="MS PGothic" pitchFamily="34" charset="-128"/>
              </a:rPr>
              <a:t>The measures in Italy. The website </a:t>
            </a:r>
            <a:r>
              <a:rPr lang="en-US" sz="2400" b="1" dirty="0">
                <a:solidFill>
                  <a:srgbClr val="008000"/>
                </a:solidFill>
                <a:latin typeface="Garamond" pitchFamily="18" charset="0"/>
                <a:ea typeface="MS PGothic" pitchFamily="34" charset="-128"/>
              </a:rPr>
              <a:t>on integration</a:t>
            </a:r>
            <a:endParaRPr lang="it-IT" sz="2400" b="1" dirty="0">
              <a:solidFill>
                <a:srgbClr val="008000"/>
              </a:solidFill>
              <a:latin typeface="Garamond" pitchFamily="18" charset="0"/>
              <a:ea typeface="MS PGothic" pitchFamily="34" charset="-128"/>
            </a:endParaRPr>
          </a:p>
        </p:txBody>
      </p:sp>
      <p:sp>
        <p:nvSpPr>
          <p:cNvPr id="21508" name="Rettangolo 29"/>
          <p:cNvSpPr>
            <a:spLocks noChangeArrowheads="1"/>
          </p:cNvSpPr>
          <p:nvPr/>
        </p:nvSpPr>
        <p:spPr bwMode="auto">
          <a:xfrm>
            <a:off x="428625" y="1773238"/>
            <a:ext cx="8286750" cy="369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Garamond" pitchFamily="18" charset="0"/>
                <a:ea typeface="MS PGothic" pitchFamily="34" charset="-128"/>
                <a:hlinkClick r:id="rId2"/>
              </a:rPr>
              <a:t>www.integrazionemigranti.gov.it</a:t>
            </a:r>
            <a:endParaRPr lang="en-US">
              <a:latin typeface="Garamond" pitchFamily="18" charset="0"/>
              <a:ea typeface="MS PGothic" pitchFamily="34" charset="-128"/>
            </a:endParaRPr>
          </a:p>
          <a:p>
            <a:pPr algn="ctr"/>
            <a:endParaRPr lang="en-US">
              <a:latin typeface="Garamond" pitchFamily="18" charset="0"/>
              <a:ea typeface="MS PGothic" pitchFamily="34" charset="-128"/>
            </a:endParaRPr>
          </a:p>
          <a:p>
            <a:pPr algn="ctr"/>
            <a:r>
              <a:rPr lang="en-US" b="1">
                <a:latin typeface="Garamond" pitchFamily="18" charset="0"/>
                <a:ea typeface="MS PGothic" pitchFamily="34" charset="-128"/>
              </a:rPr>
              <a:t>Inter-institutional Project </a:t>
            </a:r>
            <a:r>
              <a:rPr lang="en-US">
                <a:latin typeface="Garamond" pitchFamily="18" charset="0"/>
                <a:ea typeface="MS PGothic" pitchFamily="34" charset="-128"/>
              </a:rPr>
              <a:t>launched in January 2012 </a:t>
            </a:r>
          </a:p>
          <a:p>
            <a:pPr algn="just"/>
            <a:endParaRPr lang="en-US">
              <a:latin typeface="Garamond" pitchFamily="18" charset="0"/>
              <a:ea typeface="MS PGothic" pitchFamily="34" charset="-128"/>
            </a:endParaRPr>
          </a:p>
          <a:p>
            <a:pPr algn="just"/>
            <a:endParaRPr lang="en-US">
              <a:latin typeface="Garamond" pitchFamily="18" charset="0"/>
              <a:ea typeface="MS PGothic" pitchFamily="34" charset="-128"/>
            </a:endParaRPr>
          </a:p>
          <a:p>
            <a:pPr algn="ctr"/>
            <a:r>
              <a:rPr lang="en-US">
                <a:latin typeface="Garamond" pitchFamily="18" charset="0"/>
                <a:ea typeface="MS PGothic" pitchFamily="34" charset="-128"/>
              </a:rPr>
              <a:t>Co-financed  by the </a:t>
            </a:r>
            <a:r>
              <a:rPr lang="en-US" b="1">
                <a:latin typeface="Garamond" pitchFamily="18" charset="0"/>
                <a:ea typeface="MS PGothic" pitchFamily="34" charset="-128"/>
              </a:rPr>
              <a:t>European Fund for the Integration of non-EU immigrants </a:t>
            </a:r>
          </a:p>
          <a:p>
            <a:pPr algn="ctr"/>
            <a:endParaRPr lang="en-US">
              <a:latin typeface="Garamond" pitchFamily="18" charset="0"/>
              <a:ea typeface="MS PGothic" pitchFamily="34" charset="-128"/>
            </a:endParaRPr>
          </a:p>
          <a:p>
            <a:pPr algn="ctr"/>
            <a:r>
              <a:rPr lang="en-US">
                <a:latin typeface="Garamond" pitchFamily="18" charset="0"/>
                <a:ea typeface="MS PGothic" pitchFamily="34" charset="-128"/>
              </a:rPr>
              <a:t>Goal            To promote and support the integration process of migrants in Italy </a:t>
            </a:r>
          </a:p>
          <a:p>
            <a:endParaRPr lang="en-US">
              <a:latin typeface="Garamond" pitchFamily="18" charset="0"/>
              <a:ea typeface="MS PGothic" pitchFamily="34" charset="-128"/>
            </a:endParaRPr>
          </a:p>
          <a:p>
            <a:endParaRPr lang="en-US">
              <a:latin typeface="Garamond" pitchFamily="18" charset="0"/>
              <a:ea typeface="MS PGothic" pitchFamily="34" charset="-128"/>
            </a:endParaRPr>
          </a:p>
          <a:p>
            <a:pPr algn="ctr"/>
            <a:r>
              <a:rPr lang="en-US">
                <a:latin typeface="Garamond" pitchFamily="18" charset="0"/>
                <a:ea typeface="MS PGothic" pitchFamily="34" charset="-128"/>
              </a:rPr>
              <a:t>1.200 stakeholders connected in a virtual network</a:t>
            </a:r>
          </a:p>
          <a:p>
            <a:pPr algn="ctr"/>
            <a:endParaRPr lang="en-US">
              <a:latin typeface="Garamond" pitchFamily="18" charset="0"/>
              <a:ea typeface="MS PGothic" pitchFamily="34" charset="-128"/>
            </a:endParaRPr>
          </a:p>
          <a:p>
            <a:pPr algn="ctr"/>
            <a:r>
              <a:rPr lang="en-US">
                <a:latin typeface="Garamond" pitchFamily="18" charset="0"/>
                <a:ea typeface="MS PGothic" pitchFamily="34" charset="-128"/>
              </a:rPr>
              <a:t>850.000 visited web-pages </a:t>
            </a:r>
          </a:p>
        </p:txBody>
      </p:sp>
      <p:sp>
        <p:nvSpPr>
          <p:cNvPr id="5" name="Freccia a destra 4"/>
          <p:cNvSpPr/>
          <p:nvPr/>
        </p:nvSpPr>
        <p:spPr>
          <a:xfrm>
            <a:off x="1619250" y="3789363"/>
            <a:ext cx="360363" cy="144462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000250" y="1052513"/>
            <a:ext cx="67691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0" name="TextBox 3"/>
          <p:cNvSpPr txBox="1">
            <a:spLocks noChangeArrowheads="1"/>
          </p:cNvSpPr>
          <p:nvPr/>
        </p:nvSpPr>
        <p:spPr bwMode="auto">
          <a:xfrm>
            <a:off x="2071688" y="285750"/>
            <a:ext cx="673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8000"/>
                </a:solidFill>
                <a:latin typeface="Garamond" pitchFamily="18" charset="0"/>
                <a:ea typeface="MS PGothic" pitchFamily="34" charset="-128"/>
              </a:rPr>
              <a:t>4. The web site on integration. </a:t>
            </a:r>
            <a:r>
              <a:rPr lang="en-US" sz="2400" b="1" dirty="0" err="1">
                <a:solidFill>
                  <a:srgbClr val="008000"/>
                </a:solidFill>
                <a:latin typeface="Garamond" pitchFamily="18" charset="0"/>
                <a:ea typeface="MS PGothic" pitchFamily="34" charset="-128"/>
              </a:rPr>
              <a:t>Labour</a:t>
            </a:r>
            <a:r>
              <a:rPr lang="en-US" sz="2400" b="1" dirty="0">
                <a:solidFill>
                  <a:srgbClr val="008000"/>
                </a:solidFill>
                <a:latin typeface="Garamond" pitchFamily="18" charset="0"/>
                <a:ea typeface="MS PGothic" pitchFamily="34" charset="-128"/>
              </a:rPr>
              <a:t> area</a:t>
            </a:r>
            <a:endParaRPr lang="it-IT" sz="2400" b="1" dirty="0">
              <a:solidFill>
                <a:srgbClr val="008000"/>
              </a:solidFill>
              <a:latin typeface="Garamond" pitchFamily="18" charset="0"/>
              <a:ea typeface="MS PGothic" pitchFamily="34" charset="-128"/>
            </a:endParaRPr>
          </a:p>
        </p:txBody>
      </p:sp>
      <p:pic>
        <p:nvPicPr>
          <p:cNvPr id="22531" name="Immagine 10" descr="schermo 3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050" y="1196975"/>
            <a:ext cx="6413500" cy="485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Ovale 11"/>
          <p:cNvSpPr/>
          <p:nvPr/>
        </p:nvSpPr>
        <p:spPr>
          <a:xfrm>
            <a:off x="1835150" y="1773238"/>
            <a:ext cx="2376488" cy="237648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schemeClr val="tx1"/>
              </a:solidFill>
            </a:endParaRPr>
          </a:p>
        </p:txBody>
      </p:sp>
      <p:sp>
        <p:nvSpPr>
          <p:cNvPr id="22533" name="CasellaDiTesto 18"/>
          <p:cNvSpPr txBox="1">
            <a:spLocks noChangeArrowheads="1"/>
          </p:cNvSpPr>
          <p:nvPr/>
        </p:nvSpPr>
        <p:spPr bwMode="auto">
          <a:xfrm>
            <a:off x="250825" y="1916113"/>
            <a:ext cx="1657350" cy="247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Garamond" pitchFamily="18" charset="0"/>
              </a:rPr>
              <a:t>Areas of integration</a:t>
            </a:r>
            <a:r>
              <a:rPr lang="en-US">
                <a:latin typeface="Garamond" pitchFamily="18" charset="0"/>
              </a:rPr>
              <a:t> </a:t>
            </a:r>
          </a:p>
          <a:p>
            <a:endParaRPr lang="en-US">
              <a:latin typeface="Garamond" pitchFamily="18" charset="0"/>
            </a:endParaRPr>
          </a:p>
          <a:p>
            <a:r>
              <a:rPr lang="en-US">
                <a:latin typeface="Garamond" pitchFamily="18" charset="0"/>
              </a:rPr>
              <a:t>National Plan for Integration</a:t>
            </a:r>
          </a:p>
          <a:p>
            <a:endParaRPr lang="en-US">
              <a:latin typeface="Garamond" pitchFamily="18" charset="0"/>
            </a:endParaRPr>
          </a:p>
          <a:p>
            <a:r>
              <a:rPr lang="en-US" sz="1600">
                <a:latin typeface="Garamond" pitchFamily="18" charset="0"/>
              </a:rPr>
              <a:t>Forthcoming translation in ten languages</a:t>
            </a:r>
          </a:p>
        </p:txBody>
      </p:sp>
      <p:sp>
        <p:nvSpPr>
          <p:cNvPr id="22534" name="CasellaDiTesto 19"/>
          <p:cNvSpPr txBox="1">
            <a:spLocks noChangeArrowheads="1"/>
          </p:cNvSpPr>
          <p:nvPr/>
        </p:nvSpPr>
        <p:spPr bwMode="auto">
          <a:xfrm>
            <a:off x="250825" y="4797425"/>
            <a:ext cx="1655763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>
                <a:latin typeface="Garamond" pitchFamily="18" charset="0"/>
              </a:rPr>
              <a:t>Other </a:t>
            </a:r>
            <a:r>
              <a:rPr lang="en-US" sz="1600" dirty="0" smtClean="0">
                <a:latin typeface="Garamond" pitchFamily="18" charset="0"/>
              </a:rPr>
              <a:t>information useful </a:t>
            </a:r>
            <a:r>
              <a:rPr lang="en-US" sz="1600" dirty="0">
                <a:latin typeface="Garamond" pitchFamily="18" charset="0"/>
              </a:rPr>
              <a:t>for the integration path</a:t>
            </a:r>
          </a:p>
        </p:txBody>
      </p:sp>
      <p:cxnSp>
        <p:nvCxnSpPr>
          <p:cNvPr id="22" name="Connettore 2 21"/>
          <p:cNvCxnSpPr/>
          <p:nvPr/>
        </p:nvCxnSpPr>
        <p:spPr>
          <a:xfrm>
            <a:off x="1403350" y="2205038"/>
            <a:ext cx="504825" cy="215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>
            <a:off x="1908175" y="5229225"/>
            <a:ext cx="576263" cy="1444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/>
          <p:nvPr/>
        </p:nvCxnSpPr>
        <p:spPr>
          <a:xfrm flipV="1">
            <a:off x="1908175" y="4508500"/>
            <a:ext cx="4392613" cy="720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/>
          <p:nvPr/>
        </p:nvCxnSpPr>
        <p:spPr>
          <a:xfrm flipV="1">
            <a:off x="1908175" y="4149725"/>
            <a:ext cx="2592388" cy="1079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Words>1428</Words>
  <Application>Microsoft Office PowerPoint</Application>
  <PresentationFormat>Presentazione su schermo (4:3)</PresentationFormat>
  <Paragraphs>262</Paragraphs>
  <Slides>21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  <vt:variant>
        <vt:lpstr>Presentazioni personalizzate</vt:lpstr>
      </vt:variant>
      <vt:variant>
        <vt:i4>1</vt:i4>
      </vt:variant>
    </vt:vector>
  </HeadingPairs>
  <TitlesOfParts>
    <vt:vector size="23" baseType="lpstr">
      <vt:lpstr>Office Theme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Custom Show 1</vt:lpstr>
    </vt:vector>
  </TitlesOfParts>
  <Company>Ernst &amp; Young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Francesca Biondi</dc:creator>
  <cp:lastModifiedBy>Francesca Biondi</cp:lastModifiedBy>
  <cp:revision>344</cp:revision>
  <dcterms:created xsi:type="dcterms:W3CDTF">2012-04-20T07:55:57Z</dcterms:created>
  <dcterms:modified xsi:type="dcterms:W3CDTF">2013-04-16T16:31:30Z</dcterms:modified>
</cp:coreProperties>
</file>